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56" r:id="rId2"/>
    <p:sldId id="257" r:id="rId3"/>
    <p:sldId id="258" r:id="rId4"/>
    <p:sldId id="260" r:id="rId5"/>
    <p:sldId id="261" r:id="rId6"/>
    <p:sldId id="262" r:id="rId7"/>
  </p:sldIdLst>
  <p:sldSz cx="18288000" cy="10287000"/>
  <p:notesSz cx="6858000" cy="9144000"/>
  <p:embeddedFontLst>
    <p:embeddedFont>
      <p:font typeface="DM Sans" pitchFamily="2" charset="0"/>
      <p:regular r:id="rId9"/>
      <p:bold r:id="rId10"/>
    </p:embeddedFont>
    <p:embeddedFont>
      <p:font typeface="DM Sans Bold" charset="0"/>
      <p:regular r:id="rId11"/>
    </p:embeddedFont>
    <p:embeddedFont>
      <p:font typeface="Frutiger LT Com 45 Light" panose="020B0303030504020204" pitchFamily="34" charset="0"/>
      <p:regular r:id="rId12"/>
      <p:bold r:id="rId13"/>
      <p:italic r:id="rId14"/>
      <p:bold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43E994-8F58-4F69-9BF6-DFF5613F280F}" type="datetimeFigureOut">
              <a:rPr lang="de-DE" smtClean="0"/>
              <a:t>13.08.2026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BC8E67-6CFE-48FB-9B61-F05ADAD4D16D}" type="slidenum">
              <a:rPr lang="de-DE" smtClean="0"/>
              <a:t>‹Nr.›</a:t>
            </a:fld>
            <a:endParaRPr lang="de-DE"/>
          </a:p>
        </p:txBody>
      </p:sp>
    </p:spTree>
    <p:extLst>
      <p:ext uri="{BB962C8B-B14F-4D97-AF65-F5344CB8AC3E}">
        <p14:creationId xmlns:p14="http://schemas.microsoft.com/office/powerpoint/2010/main" val="726002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5BC8E67-6CFE-48FB-9B61-F05ADAD4D16D}" type="slidenum">
              <a:rPr lang="de-DE" smtClean="0"/>
              <a:t>5</a:t>
            </a:fld>
            <a:endParaRPr lang="de-DE"/>
          </a:p>
        </p:txBody>
      </p:sp>
    </p:spTree>
    <p:extLst>
      <p:ext uri="{BB962C8B-B14F-4D97-AF65-F5344CB8AC3E}">
        <p14:creationId xmlns:p14="http://schemas.microsoft.com/office/powerpoint/2010/main" val="3553224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jpeg"/><Relationship Id="rId10" Type="http://schemas.microsoft.com/office/2007/relationships/hdphoto" Target="../media/hdphoto1.wdp"/><Relationship Id="rId4" Type="http://schemas.openxmlformats.org/officeDocument/2006/relationships/image" Target="../media/image7.jpe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eg"/><Relationship Id="rId7"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7.jpeg"/><Relationship Id="rId10" Type="http://schemas.openxmlformats.org/officeDocument/2006/relationships/image" Target="../media/image18.jpeg"/><Relationship Id="rId4" Type="http://schemas.openxmlformats.org/officeDocument/2006/relationships/image" Target="../media/image8.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20.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7.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png"/><Relationship Id="rId7" Type="http://schemas.openxmlformats.org/officeDocument/2006/relationships/image" Target="../media/image21.png"/><Relationship Id="rId12"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23.jpeg"/><Relationship Id="rId5" Type="http://schemas.openxmlformats.org/officeDocument/2006/relationships/image" Target="../media/image8.jpeg"/><Relationship Id="rId10" Type="http://schemas.openxmlformats.org/officeDocument/2006/relationships/image" Target="../media/image22.jpeg"/><Relationship Id="rId4" Type="http://schemas.openxmlformats.org/officeDocument/2006/relationships/image" Target="../media/image6.jpeg"/><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extLst>
                  <a:ext uri="{28A0092B-C50C-407E-A947-70E740481C1C}">
                    <a14:useLocalDpi xmlns:a14="http://schemas.microsoft.com/office/drawing/2010/main" val="0"/>
                  </a:ext>
                </a:extLst>
              </a:blip>
              <a:stretch>
                <a:fillRect/>
              </a:stretch>
            </a:blipFill>
          </p:spPr>
          <p:txBody>
            <a:bodyPr/>
            <a:lstStyle/>
            <a:p>
              <a:endParaRPr lang="de-DE" dirty="0"/>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a:solidFill>
                  <a:srgbClr val="74777B"/>
                </a:solidFill>
                <a:latin typeface="DM Sans"/>
                <a:ea typeface="DM Sans"/>
                <a:cs typeface="DM Sans"/>
                <a:sym typeface="DM Sans"/>
              </a:rPr>
              <a:t>This project has received funding from the European Union’s Horizon Europe research and innovation programme.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cstate="print">
                <a:extLst>
                  <a:ext uri="{28A0092B-C50C-407E-A947-70E740481C1C}">
                    <a14:useLocalDpi xmlns:a14="http://schemas.microsoft.com/office/drawing/2010/main" val="0"/>
                  </a:ext>
                </a:extLst>
              </a:blip>
              <a:stretch>
                <a:fillRect b="2"/>
              </a:stretch>
            </a:blipFill>
          </p:spPr>
          <p:txBody>
            <a:bodyPr/>
            <a:lstStyle/>
            <a:p>
              <a:endParaRPr lang="de-DE"/>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cstate="print">
                <a:extLst>
                  <a:ext uri="{28A0092B-C50C-407E-A947-70E740481C1C}">
                    <a14:useLocalDpi xmlns:a14="http://schemas.microsoft.com/office/drawing/2010/main" val="0"/>
                  </a:ext>
                </a:extLst>
              </a:blip>
              <a:stretch>
                <a:fillRect b="1"/>
              </a:stretch>
            </a:blipFill>
          </p:spPr>
          <p:txBody>
            <a:bodyPr/>
            <a:lstStyle/>
            <a:p>
              <a:endParaRPr lang="de-DE"/>
            </a:p>
          </p:txBody>
        </p:sp>
      </p:grpSp>
      <p:sp>
        <p:nvSpPr>
          <p:cNvPr id="9" name="TextBox 9"/>
          <p:cNvSpPr txBox="1"/>
          <p:nvPr/>
        </p:nvSpPr>
        <p:spPr>
          <a:xfrm>
            <a:off x="2929423" y="771501"/>
            <a:ext cx="11655333" cy="871804"/>
          </a:xfrm>
          <a:prstGeom prst="rect">
            <a:avLst/>
          </a:prstGeom>
        </p:spPr>
        <p:txBody>
          <a:bodyPr lIns="0" tIns="0" rIns="0" bIns="0" rtlCol="0" anchor="t">
            <a:spAutoFit/>
          </a:bodyPr>
          <a:lstStyle/>
          <a:p>
            <a:pPr algn="ctr">
              <a:lnSpc>
                <a:spcPts val="6480"/>
              </a:lnSpc>
            </a:pPr>
            <a:r>
              <a:rPr lang="en-US" sz="6000" b="1" dirty="0">
                <a:solidFill>
                  <a:srgbClr val="31B672"/>
                </a:solidFill>
                <a:latin typeface="DM Sans Bold"/>
                <a:ea typeface="DM Sans Bold"/>
                <a:cs typeface="DM Sans Bold"/>
                <a:sym typeface="DM Sans Bold"/>
              </a:rPr>
              <a:t>LISPIE</a:t>
            </a:r>
          </a:p>
        </p:txBody>
      </p:sp>
      <p:sp>
        <p:nvSpPr>
          <p:cNvPr id="10" name="TextBox 10"/>
          <p:cNvSpPr txBox="1"/>
          <p:nvPr/>
        </p:nvSpPr>
        <p:spPr>
          <a:xfrm>
            <a:off x="1028700" y="1714500"/>
            <a:ext cx="10629900" cy="7393499"/>
          </a:xfrm>
          <a:prstGeom prst="rect">
            <a:avLst/>
          </a:prstGeom>
        </p:spPr>
        <p:txBody>
          <a:bodyPr wrap="square" lIns="0" tIns="0" rIns="0" bIns="0" rtlCol="0" anchor="t">
            <a:spAutoFit/>
          </a:bodyPr>
          <a:lstStyle/>
          <a:p>
            <a:pPr algn="l">
              <a:lnSpc>
                <a:spcPts val="4536"/>
              </a:lnSpc>
            </a:pPr>
            <a:r>
              <a:rPr lang="en-US" sz="4200" dirty="0">
                <a:solidFill>
                  <a:srgbClr val="74777B"/>
                </a:solidFill>
                <a:latin typeface="DM Sans"/>
                <a:ea typeface="DM Sans"/>
                <a:cs typeface="DM Sans"/>
                <a:sym typeface="DM Sans"/>
              </a:rPr>
              <a:t>This </a:t>
            </a:r>
            <a:r>
              <a:rPr lang="en-US" sz="4200" dirty="0" err="1">
                <a:solidFill>
                  <a:srgbClr val="74777B"/>
                </a:solidFill>
                <a:latin typeface="DM Sans"/>
                <a:ea typeface="DM Sans"/>
                <a:cs typeface="DM Sans"/>
                <a:sym typeface="DM Sans"/>
              </a:rPr>
              <a:t>Democase</a:t>
            </a:r>
            <a:r>
              <a:rPr lang="en-US" sz="4200" dirty="0">
                <a:solidFill>
                  <a:srgbClr val="74777B"/>
                </a:solidFill>
                <a:latin typeface="DM Sans"/>
                <a:ea typeface="DM Sans"/>
                <a:cs typeface="DM Sans"/>
                <a:sym typeface="DM Sans"/>
              </a:rPr>
              <a:t> deals with the development of a scalable and automatable coating process that can be adapted to the different materials systems used for OER and HER.</a:t>
            </a:r>
          </a:p>
          <a:p>
            <a:pPr algn="l">
              <a:lnSpc>
                <a:spcPts val="3888"/>
              </a:lnSpc>
            </a:pPr>
            <a:r>
              <a:rPr lang="en-US" sz="3600" dirty="0">
                <a:solidFill>
                  <a:srgbClr val="74777B"/>
                </a:solidFill>
                <a:latin typeface="DM Sans"/>
                <a:ea typeface="DM Sans"/>
                <a:cs typeface="DM Sans"/>
                <a:sym typeface="DM Sans"/>
              </a:rPr>
              <a:t>A new large-scale automated spray coater was used to uniformly deposit catalyst-containing inks or slurries onto substrates to demonstrate the upscaling potential of this particular coating technique. The spray parameters for two newly developed ink formulations were </a:t>
            </a:r>
            <a:r>
              <a:rPr lang="en-US" sz="3600" dirty="0" err="1">
                <a:solidFill>
                  <a:srgbClr val="74777B"/>
                </a:solidFill>
                <a:latin typeface="DM Sans"/>
                <a:ea typeface="DM Sans"/>
                <a:cs typeface="DM Sans"/>
                <a:sym typeface="DM Sans"/>
              </a:rPr>
              <a:t>optimised</a:t>
            </a:r>
            <a:r>
              <a:rPr lang="en-US" sz="3600" dirty="0">
                <a:solidFill>
                  <a:srgbClr val="74777B"/>
                </a:solidFill>
                <a:latin typeface="DM Sans"/>
                <a:ea typeface="DM Sans"/>
                <a:cs typeface="DM Sans"/>
                <a:sym typeface="DM Sans"/>
              </a:rPr>
              <a:t> (PGM-free catalysts Al/Raney-like Ni, and Ni-Fe), and tailored heat-treatment procedures for each material system were performed. </a:t>
            </a:r>
          </a:p>
        </p:txBody>
      </p:sp>
      <p:grpSp>
        <p:nvGrpSpPr>
          <p:cNvPr id="11" name="Gruppieren 10">
            <a:extLst>
              <a:ext uri="{FF2B5EF4-FFF2-40B4-BE49-F238E27FC236}">
                <a16:creationId xmlns:a16="http://schemas.microsoft.com/office/drawing/2014/main" id="{7898A432-8D5B-0FA2-03DF-3107C4E6F68B}"/>
              </a:ext>
            </a:extLst>
          </p:cNvPr>
          <p:cNvGrpSpPr/>
          <p:nvPr/>
        </p:nvGrpSpPr>
        <p:grpSpPr>
          <a:xfrm>
            <a:off x="11401530" y="2812171"/>
            <a:ext cx="6886470" cy="4662658"/>
            <a:chOff x="650445" y="1510098"/>
            <a:chExt cx="6886470" cy="4662658"/>
          </a:xfrm>
        </p:grpSpPr>
        <p:grpSp>
          <p:nvGrpSpPr>
            <p:cNvPr id="12" name="Gruppieren 11">
              <a:extLst>
                <a:ext uri="{FF2B5EF4-FFF2-40B4-BE49-F238E27FC236}">
                  <a16:creationId xmlns:a16="http://schemas.microsoft.com/office/drawing/2014/main" id="{5815C864-EFED-570A-E7E0-9BB9B055581E}"/>
                </a:ext>
              </a:extLst>
            </p:cNvPr>
            <p:cNvGrpSpPr/>
            <p:nvPr/>
          </p:nvGrpSpPr>
          <p:grpSpPr>
            <a:xfrm>
              <a:off x="1143500" y="4200922"/>
              <a:ext cx="1440000" cy="1518487"/>
              <a:chOff x="493028" y="3604131"/>
              <a:chExt cx="1440000" cy="1518487"/>
            </a:xfrm>
          </p:grpSpPr>
          <p:sp>
            <p:nvSpPr>
              <p:cNvPr id="68" name="Ellipse 67">
                <a:extLst>
                  <a:ext uri="{FF2B5EF4-FFF2-40B4-BE49-F238E27FC236}">
                    <a16:creationId xmlns:a16="http://schemas.microsoft.com/office/drawing/2014/main" id="{B7F1804E-B73D-D432-9839-8D04D4B3259B}"/>
                  </a:ext>
                </a:extLst>
              </p:cNvPr>
              <p:cNvSpPr/>
              <p:nvPr/>
            </p:nvSpPr>
            <p:spPr>
              <a:xfrm>
                <a:off x="493028" y="3682618"/>
                <a:ext cx="1440000" cy="1440000"/>
              </a:xfrm>
              <a:prstGeom prst="ellipse">
                <a:avLst/>
              </a:prstGeom>
              <a:solidFill>
                <a:sysClr val="window" lastClr="FFFFFF">
                  <a:lumMod val="95000"/>
                </a:sysClr>
              </a:solidFill>
              <a:ln w="9525" cap="flat" cmpd="sng" algn="ctr">
                <a:no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69" name="Parallelogramm 68">
                <a:extLst>
                  <a:ext uri="{FF2B5EF4-FFF2-40B4-BE49-F238E27FC236}">
                    <a16:creationId xmlns:a16="http://schemas.microsoft.com/office/drawing/2014/main" id="{DEDD999F-53F2-D043-F182-3FCB74640201}"/>
                  </a:ext>
                </a:extLst>
              </p:cNvPr>
              <p:cNvSpPr/>
              <p:nvPr/>
            </p:nvSpPr>
            <p:spPr>
              <a:xfrm>
                <a:off x="1490966" y="4488524"/>
                <a:ext cx="329120" cy="305381"/>
              </a:xfrm>
              <a:prstGeom prst="parallelogram">
                <a:avLst>
                  <a:gd name="adj" fmla="val 92084"/>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70" name="Rechteck 69">
                <a:extLst>
                  <a:ext uri="{FF2B5EF4-FFF2-40B4-BE49-F238E27FC236}">
                    <a16:creationId xmlns:a16="http://schemas.microsoft.com/office/drawing/2014/main" id="{1B4ABC8E-8E21-BEA8-8B2F-148171351212}"/>
                  </a:ext>
                </a:extLst>
              </p:cNvPr>
              <p:cNvSpPr/>
              <p:nvPr/>
            </p:nvSpPr>
            <p:spPr>
              <a:xfrm>
                <a:off x="1770484" y="4450957"/>
                <a:ext cx="54740" cy="126095"/>
              </a:xfrm>
              <a:prstGeom prst="rect">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71" name="Parallelogramm 70">
                <a:extLst>
                  <a:ext uri="{FF2B5EF4-FFF2-40B4-BE49-F238E27FC236}">
                    <a16:creationId xmlns:a16="http://schemas.microsoft.com/office/drawing/2014/main" id="{7220B756-3223-3C42-4656-7B086E4F78E8}"/>
                  </a:ext>
                </a:extLst>
              </p:cNvPr>
              <p:cNvSpPr/>
              <p:nvPr/>
            </p:nvSpPr>
            <p:spPr>
              <a:xfrm>
                <a:off x="702690" y="4488725"/>
                <a:ext cx="1066973" cy="251189"/>
              </a:xfrm>
              <a:prstGeom prst="parallelogram">
                <a:avLst>
                  <a:gd name="adj" fmla="val 92084"/>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72" name="Parallelogramm 71">
                <a:extLst>
                  <a:ext uri="{FF2B5EF4-FFF2-40B4-BE49-F238E27FC236}">
                    <a16:creationId xmlns:a16="http://schemas.microsoft.com/office/drawing/2014/main" id="{1DB732DA-91CB-53EF-C651-6B2DA1A9A73C}"/>
                  </a:ext>
                </a:extLst>
              </p:cNvPr>
              <p:cNvSpPr/>
              <p:nvPr/>
            </p:nvSpPr>
            <p:spPr>
              <a:xfrm>
                <a:off x="702973" y="4739981"/>
                <a:ext cx="836320" cy="53991"/>
              </a:xfrm>
              <a:prstGeom prst="parallelogram">
                <a:avLst>
                  <a:gd name="adj" fmla="val 0"/>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cxnSp>
            <p:nvCxnSpPr>
              <p:cNvPr id="73" name="Gerader Verbinder 72">
                <a:extLst>
                  <a:ext uri="{FF2B5EF4-FFF2-40B4-BE49-F238E27FC236}">
                    <a16:creationId xmlns:a16="http://schemas.microsoft.com/office/drawing/2014/main" id="{9FFD7BA8-9F61-1107-B9BA-9EACBA5A2921}"/>
                  </a:ext>
                </a:extLst>
              </p:cNvPr>
              <p:cNvCxnSpPr>
                <a:cxnSpLocks/>
              </p:cNvCxnSpPr>
              <p:nvPr/>
            </p:nvCxnSpPr>
            <p:spPr>
              <a:xfrm>
                <a:off x="1769663" y="4491402"/>
                <a:ext cx="0" cy="56317"/>
              </a:xfrm>
              <a:prstGeom prst="line">
                <a:avLst/>
              </a:prstGeom>
              <a:noFill/>
              <a:ln w="9525" cap="flat" cmpd="sng" algn="ctr">
                <a:solidFill>
                  <a:sysClr val="windowText" lastClr="000000"/>
                </a:solidFill>
                <a:prstDash val="solid"/>
                <a:miter lim="800000"/>
              </a:ln>
              <a:effectLst/>
            </p:spPr>
          </p:cxnSp>
          <p:sp>
            <p:nvSpPr>
              <p:cNvPr id="74" name="Rechteck 73">
                <a:extLst>
                  <a:ext uri="{FF2B5EF4-FFF2-40B4-BE49-F238E27FC236}">
                    <a16:creationId xmlns:a16="http://schemas.microsoft.com/office/drawing/2014/main" id="{16CC3E5E-237E-0E19-7AC4-8FAD35BEAE7E}"/>
                  </a:ext>
                </a:extLst>
              </p:cNvPr>
              <p:cNvSpPr/>
              <p:nvPr/>
            </p:nvSpPr>
            <p:spPr>
              <a:xfrm>
                <a:off x="647562" y="4726956"/>
                <a:ext cx="49990" cy="80039"/>
              </a:xfrm>
              <a:prstGeom prst="rect">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75" name="Ellipse 74">
                <a:extLst>
                  <a:ext uri="{FF2B5EF4-FFF2-40B4-BE49-F238E27FC236}">
                    <a16:creationId xmlns:a16="http://schemas.microsoft.com/office/drawing/2014/main" id="{7F534AE9-E0E2-969B-3F94-499048D4D71C}"/>
                  </a:ext>
                </a:extLst>
              </p:cNvPr>
              <p:cNvSpPr/>
              <p:nvPr/>
            </p:nvSpPr>
            <p:spPr>
              <a:xfrm>
                <a:off x="1070074" y="4500891"/>
                <a:ext cx="329120" cy="114797"/>
              </a:xfrm>
              <a:prstGeom prst="ellipse">
                <a:avLst/>
              </a:prstGeom>
              <a:pattFill prst="sphere">
                <a:fgClr>
                  <a:sysClr val="window" lastClr="FFFFFF">
                    <a:lumMod val="50000"/>
                  </a:sysClr>
                </a:fgClr>
                <a:bgClr>
                  <a:sysClr val="window" lastClr="FFFFFF"/>
                </a:bgClr>
              </a:patt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76" name="Ellipse 75">
                <a:extLst>
                  <a:ext uri="{FF2B5EF4-FFF2-40B4-BE49-F238E27FC236}">
                    <a16:creationId xmlns:a16="http://schemas.microsoft.com/office/drawing/2014/main" id="{AEC48291-BAA0-5859-E065-EB3E0AC4EBBA}"/>
                  </a:ext>
                </a:extLst>
              </p:cNvPr>
              <p:cNvSpPr/>
              <p:nvPr/>
            </p:nvSpPr>
            <p:spPr>
              <a:xfrm>
                <a:off x="1184645" y="4072468"/>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77" name="Ellipse 76">
                <a:extLst>
                  <a:ext uri="{FF2B5EF4-FFF2-40B4-BE49-F238E27FC236}">
                    <a16:creationId xmlns:a16="http://schemas.microsoft.com/office/drawing/2014/main" id="{97285EA3-B890-9BC7-D3D0-7C4FF7089502}"/>
                  </a:ext>
                </a:extLst>
              </p:cNvPr>
              <p:cNvSpPr/>
              <p:nvPr/>
            </p:nvSpPr>
            <p:spPr>
              <a:xfrm>
                <a:off x="1293027" y="4412281"/>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78" name="Ellipse 77">
                <a:extLst>
                  <a:ext uri="{FF2B5EF4-FFF2-40B4-BE49-F238E27FC236}">
                    <a16:creationId xmlns:a16="http://schemas.microsoft.com/office/drawing/2014/main" id="{2369A3F6-5B7C-4D78-D54D-05033D6E72F0}"/>
                  </a:ext>
                </a:extLst>
              </p:cNvPr>
              <p:cNvSpPr/>
              <p:nvPr/>
            </p:nvSpPr>
            <p:spPr>
              <a:xfrm>
                <a:off x="1176084" y="4344783"/>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79" name="Ellipse 78">
                <a:extLst>
                  <a:ext uri="{FF2B5EF4-FFF2-40B4-BE49-F238E27FC236}">
                    <a16:creationId xmlns:a16="http://schemas.microsoft.com/office/drawing/2014/main" id="{B5D238F5-7F64-A088-5C5F-52290E8190B3}"/>
                  </a:ext>
                </a:extLst>
              </p:cNvPr>
              <p:cNvSpPr/>
              <p:nvPr/>
            </p:nvSpPr>
            <p:spPr>
              <a:xfrm>
                <a:off x="1138154" y="4208235"/>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0" name="Ellipse 79">
                <a:extLst>
                  <a:ext uri="{FF2B5EF4-FFF2-40B4-BE49-F238E27FC236}">
                    <a16:creationId xmlns:a16="http://schemas.microsoft.com/office/drawing/2014/main" id="{55E77BBC-0529-05F0-7030-4116F14201E6}"/>
                  </a:ext>
                </a:extLst>
              </p:cNvPr>
              <p:cNvSpPr/>
              <p:nvPr/>
            </p:nvSpPr>
            <p:spPr>
              <a:xfrm>
                <a:off x="1248544" y="4277517"/>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1" name="Ellipse 80">
                <a:extLst>
                  <a:ext uri="{FF2B5EF4-FFF2-40B4-BE49-F238E27FC236}">
                    <a16:creationId xmlns:a16="http://schemas.microsoft.com/office/drawing/2014/main" id="{58F81CCF-CB64-DA3B-475C-D7DCDE4A1D98}"/>
                  </a:ext>
                </a:extLst>
              </p:cNvPr>
              <p:cNvSpPr/>
              <p:nvPr/>
            </p:nvSpPr>
            <p:spPr>
              <a:xfrm>
                <a:off x="1186561" y="3934480"/>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2" name="Ellipse 81">
                <a:extLst>
                  <a:ext uri="{FF2B5EF4-FFF2-40B4-BE49-F238E27FC236}">
                    <a16:creationId xmlns:a16="http://schemas.microsoft.com/office/drawing/2014/main" id="{B14F87C8-2545-556F-5E7D-76207121D426}"/>
                  </a:ext>
                </a:extLst>
              </p:cNvPr>
              <p:cNvSpPr/>
              <p:nvPr/>
            </p:nvSpPr>
            <p:spPr>
              <a:xfrm>
                <a:off x="1129984" y="4336264"/>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3" name="Ellipse 82">
                <a:extLst>
                  <a:ext uri="{FF2B5EF4-FFF2-40B4-BE49-F238E27FC236}">
                    <a16:creationId xmlns:a16="http://schemas.microsoft.com/office/drawing/2014/main" id="{1A3248F7-D8EC-6B31-47D9-E7F87D82485C}"/>
                  </a:ext>
                </a:extLst>
              </p:cNvPr>
              <p:cNvSpPr/>
              <p:nvPr/>
            </p:nvSpPr>
            <p:spPr>
              <a:xfrm>
                <a:off x="1192517" y="4158578"/>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4" name="Ellipse 83">
                <a:extLst>
                  <a:ext uri="{FF2B5EF4-FFF2-40B4-BE49-F238E27FC236}">
                    <a16:creationId xmlns:a16="http://schemas.microsoft.com/office/drawing/2014/main" id="{AA1938B2-32D1-D34E-ED5C-F9858E0EB4E2}"/>
                  </a:ext>
                </a:extLst>
              </p:cNvPr>
              <p:cNvSpPr/>
              <p:nvPr/>
            </p:nvSpPr>
            <p:spPr>
              <a:xfrm>
                <a:off x="1308207" y="4491930"/>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5" name="Ellipse 84">
                <a:extLst>
                  <a:ext uri="{FF2B5EF4-FFF2-40B4-BE49-F238E27FC236}">
                    <a16:creationId xmlns:a16="http://schemas.microsoft.com/office/drawing/2014/main" id="{AC0A2411-4838-8010-05D6-FF72B9797768}"/>
                  </a:ext>
                </a:extLst>
              </p:cNvPr>
              <p:cNvSpPr/>
              <p:nvPr/>
            </p:nvSpPr>
            <p:spPr>
              <a:xfrm>
                <a:off x="1180212" y="451836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6" name="Ellipse 85">
                <a:extLst>
                  <a:ext uri="{FF2B5EF4-FFF2-40B4-BE49-F238E27FC236}">
                    <a16:creationId xmlns:a16="http://schemas.microsoft.com/office/drawing/2014/main" id="{AC2E5590-57A7-7BF6-E402-F04B2ED55C6C}"/>
                  </a:ext>
                </a:extLst>
              </p:cNvPr>
              <p:cNvSpPr/>
              <p:nvPr/>
            </p:nvSpPr>
            <p:spPr>
              <a:xfrm>
                <a:off x="1244508" y="4410412"/>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7" name="Ellipse 86">
                <a:extLst>
                  <a:ext uri="{FF2B5EF4-FFF2-40B4-BE49-F238E27FC236}">
                    <a16:creationId xmlns:a16="http://schemas.microsoft.com/office/drawing/2014/main" id="{45013EF0-E372-A3B1-E108-DC1CFB9BA89C}"/>
                  </a:ext>
                </a:extLst>
              </p:cNvPr>
              <p:cNvSpPr/>
              <p:nvPr/>
            </p:nvSpPr>
            <p:spPr>
              <a:xfrm>
                <a:off x="1079260" y="4467085"/>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8" name="Ellipse 87">
                <a:extLst>
                  <a:ext uri="{FF2B5EF4-FFF2-40B4-BE49-F238E27FC236}">
                    <a16:creationId xmlns:a16="http://schemas.microsoft.com/office/drawing/2014/main" id="{64C98213-5D6C-82F1-0CEE-89E8E3A326F9}"/>
                  </a:ext>
                </a:extLst>
              </p:cNvPr>
              <p:cNvSpPr/>
              <p:nvPr/>
            </p:nvSpPr>
            <p:spPr>
              <a:xfrm>
                <a:off x="1263219" y="4198000"/>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89" name="Ellipse 88">
                <a:extLst>
                  <a:ext uri="{FF2B5EF4-FFF2-40B4-BE49-F238E27FC236}">
                    <a16:creationId xmlns:a16="http://schemas.microsoft.com/office/drawing/2014/main" id="{074374F2-0FB7-CE28-1ED3-4230332DA090}"/>
                  </a:ext>
                </a:extLst>
              </p:cNvPr>
              <p:cNvSpPr/>
              <p:nvPr/>
            </p:nvSpPr>
            <p:spPr>
              <a:xfrm>
                <a:off x="1255503" y="4064824"/>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90" name="Ellipse 89">
                <a:extLst>
                  <a:ext uri="{FF2B5EF4-FFF2-40B4-BE49-F238E27FC236}">
                    <a16:creationId xmlns:a16="http://schemas.microsoft.com/office/drawing/2014/main" id="{214CFACB-58C0-2BED-9FA5-D11B9A25DF29}"/>
                  </a:ext>
                </a:extLst>
              </p:cNvPr>
              <p:cNvSpPr/>
              <p:nvPr/>
            </p:nvSpPr>
            <p:spPr>
              <a:xfrm>
                <a:off x="1238415" y="4164876"/>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91" name="Ellipse 90">
                <a:extLst>
                  <a:ext uri="{FF2B5EF4-FFF2-40B4-BE49-F238E27FC236}">
                    <a16:creationId xmlns:a16="http://schemas.microsoft.com/office/drawing/2014/main" id="{795B27D3-C95B-7112-9FB3-D1F5DEA907F2}"/>
                  </a:ext>
                </a:extLst>
              </p:cNvPr>
              <p:cNvSpPr/>
              <p:nvPr/>
            </p:nvSpPr>
            <p:spPr>
              <a:xfrm>
                <a:off x="1263572" y="4119356"/>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92" name="Ellipse 91">
                <a:extLst>
                  <a:ext uri="{FF2B5EF4-FFF2-40B4-BE49-F238E27FC236}">
                    <a16:creationId xmlns:a16="http://schemas.microsoft.com/office/drawing/2014/main" id="{D93F111D-127B-3621-01E5-1EF554BA6DB8}"/>
                  </a:ext>
                </a:extLst>
              </p:cNvPr>
              <p:cNvSpPr/>
              <p:nvPr/>
            </p:nvSpPr>
            <p:spPr>
              <a:xfrm>
                <a:off x="1131096" y="439433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93" name="Ellipse 92">
                <a:extLst>
                  <a:ext uri="{FF2B5EF4-FFF2-40B4-BE49-F238E27FC236}">
                    <a16:creationId xmlns:a16="http://schemas.microsoft.com/office/drawing/2014/main" id="{FD0B02EF-3BD9-604F-6D9F-CC7C37859B5E}"/>
                  </a:ext>
                </a:extLst>
              </p:cNvPr>
              <p:cNvSpPr/>
              <p:nvPr/>
            </p:nvSpPr>
            <p:spPr>
              <a:xfrm>
                <a:off x="1260353" y="4507395"/>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94" name="Ellipse 93">
                <a:extLst>
                  <a:ext uri="{FF2B5EF4-FFF2-40B4-BE49-F238E27FC236}">
                    <a16:creationId xmlns:a16="http://schemas.microsoft.com/office/drawing/2014/main" id="{582B46E2-AC53-8C21-0FBE-C822629725FD}"/>
                  </a:ext>
                </a:extLst>
              </p:cNvPr>
              <p:cNvSpPr/>
              <p:nvPr/>
            </p:nvSpPr>
            <p:spPr>
              <a:xfrm>
                <a:off x="1118342" y="4446388"/>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95" name="Ellipse 94">
                <a:extLst>
                  <a:ext uri="{FF2B5EF4-FFF2-40B4-BE49-F238E27FC236}">
                    <a16:creationId xmlns:a16="http://schemas.microsoft.com/office/drawing/2014/main" id="{B712AFFE-6E72-8688-215F-E96E6E851164}"/>
                  </a:ext>
                </a:extLst>
              </p:cNvPr>
              <p:cNvSpPr/>
              <p:nvPr/>
            </p:nvSpPr>
            <p:spPr>
              <a:xfrm>
                <a:off x="1226606" y="446415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cxnSp>
            <p:nvCxnSpPr>
              <p:cNvPr id="96" name="Gerader Verbinder 95">
                <a:extLst>
                  <a:ext uri="{FF2B5EF4-FFF2-40B4-BE49-F238E27FC236}">
                    <a16:creationId xmlns:a16="http://schemas.microsoft.com/office/drawing/2014/main" id="{4C43E333-69C3-EF1E-538F-2C75DF0A8077}"/>
                  </a:ext>
                </a:extLst>
              </p:cNvPr>
              <p:cNvCxnSpPr>
                <a:cxnSpLocks/>
              </p:cNvCxnSpPr>
              <p:nvPr/>
            </p:nvCxnSpPr>
            <p:spPr>
              <a:xfrm flipH="1">
                <a:off x="1069768" y="3878097"/>
                <a:ext cx="175628" cy="693862"/>
              </a:xfrm>
              <a:prstGeom prst="line">
                <a:avLst/>
              </a:prstGeom>
              <a:noFill/>
              <a:ln w="6350" cap="flat" cmpd="sng" algn="ctr">
                <a:solidFill>
                  <a:srgbClr val="E7E6E6">
                    <a:lumMod val="75000"/>
                  </a:srgbClr>
                </a:solidFill>
                <a:prstDash val="lgDash"/>
                <a:miter lim="800000"/>
              </a:ln>
              <a:effectLst/>
            </p:spPr>
          </p:cxnSp>
          <p:cxnSp>
            <p:nvCxnSpPr>
              <p:cNvPr id="97" name="Gerader Verbinder 96">
                <a:extLst>
                  <a:ext uri="{FF2B5EF4-FFF2-40B4-BE49-F238E27FC236}">
                    <a16:creationId xmlns:a16="http://schemas.microsoft.com/office/drawing/2014/main" id="{224E63D9-26D8-BF98-C6FF-09EB1C10D48C}"/>
                  </a:ext>
                </a:extLst>
              </p:cNvPr>
              <p:cNvCxnSpPr>
                <a:cxnSpLocks/>
              </p:cNvCxnSpPr>
              <p:nvPr/>
            </p:nvCxnSpPr>
            <p:spPr>
              <a:xfrm>
                <a:off x="1248957" y="3884226"/>
                <a:ext cx="143548" cy="678011"/>
              </a:xfrm>
              <a:prstGeom prst="line">
                <a:avLst/>
              </a:prstGeom>
              <a:noFill/>
              <a:ln w="6350" cap="flat" cmpd="sng" algn="ctr">
                <a:solidFill>
                  <a:srgbClr val="E7E6E6">
                    <a:lumMod val="75000"/>
                  </a:srgbClr>
                </a:solidFill>
                <a:prstDash val="lgDash"/>
                <a:miter lim="800000"/>
              </a:ln>
              <a:effectLst/>
            </p:spPr>
          </p:cxnSp>
          <p:sp>
            <p:nvSpPr>
              <p:cNvPr id="98" name="Pfeil: nach links und rechts 97">
                <a:extLst>
                  <a:ext uri="{FF2B5EF4-FFF2-40B4-BE49-F238E27FC236}">
                    <a16:creationId xmlns:a16="http://schemas.microsoft.com/office/drawing/2014/main" id="{DFA004DD-FE75-0F6A-9C0A-A70343467FCE}"/>
                  </a:ext>
                </a:extLst>
              </p:cNvPr>
              <p:cNvSpPr/>
              <p:nvPr/>
            </p:nvSpPr>
            <p:spPr>
              <a:xfrm>
                <a:off x="916891" y="3878116"/>
                <a:ext cx="642937" cy="152482"/>
              </a:xfrm>
              <a:prstGeom prst="leftRightArrow">
                <a:avLst/>
              </a:prstGeom>
              <a:solidFill>
                <a:srgbClr val="70AD47">
                  <a:lumMod val="40000"/>
                  <a:lumOff val="6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ndParaRPr>
              </a:p>
            </p:txBody>
          </p:sp>
          <p:sp>
            <p:nvSpPr>
              <p:cNvPr id="99" name="Rechteck 98">
                <a:extLst>
                  <a:ext uri="{FF2B5EF4-FFF2-40B4-BE49-F238E27FC236}">
                    <a16:creationId xmlns:a16="http://schemas.microsoft.com/office/drawing/2014/main" id="{03C13A53-7B08-3973-2CEA-2FC396B71869}"/>
                  </a:ext>
                </a:extLst>
              </p:cNvPr>
              <p:cNvSpPr/>
              <p:nvPr/>
            </p:nvSpPr>
            <p:spPr>
              <a:xfrm>
                <a:off x="1109996" y="3606948"/>
                <a:ext cx="258756" cy="367343"/>
              </a:xfrm>
              <a:prstGeom prst="rect">
                <a:avLst/>
              </a:prstGeom>
              <a:solidFill>
                <a:srgbClr val="70AD47">
                  <a:lumMod val="40000"/>
                  <a:lumOff val="60000"/>
                </a:srgbClr>
              </a:solidFill>
              <a:ln w="12700" cap="flat" cmpd="sng" algn="ctr">
                <a:noFill/>
                <a:prstDash val="solid"/>
                <a:miter lim="800000"/>
              </a:ln>
              <a:effectLst/>
            </p:spPr>
            <p:txBody>
              <a:bodyPr rtlCol="0" anchor="b"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700" b="0" i="0" u="none" strike="noStrike" kern="0" cap="none" spc="0" normalizeH="0" baseline="0" noProof="0" dirty="0">
                  <a:ln>
                    <a:noFill/>
                  </a:ln>
                  <a:solidFill>
                    <a:prstClr val="black"/>
                  </a:solidFill>
                  <a:effectLst/>
                  <a:uLnTx/>
                  <a:uFillTx/>
                  <a:latin typeface="Calibri" panose="020F0502020204030204"/>
                </a:endParaRPr>
              </a:p>
            </p:txBody>
          </p:sp>
          <p:sp>
            <p:nvSpPr>
              <p:cNvPr id="100" name="Gleichschenkliges Dreieck 99">
                <a:extLst>
                  <a:ext uri="{FF2B5EF4-FFF2-40B4-BE49-F238E27FC236}">
                    <a16:creationId xmlns:a16="http://schemas.microsoft.com/office/drawing/2014/main" id="{F119921D-6689-8C72-40F5-115329F85A77}"/>
                  </a:ext>
                </a:extLst>
              </p:cNvPr>
              <p:cNvSpPr/>
              <p:nvPr/>
            </p:nvSpPr>
            <p:spPr>
              <a:xfrm rot="10800000">
                <a:off x="1109997" y="3974290"/>
                <a:ext cx="258756" cy="150576"/>
              </a:xfrm>
              <a:prstGeom prst="triangle">
                <a:avLst/>
              </a:prstGeom>
              <a:solidFill>
                <a:srgbClr val="70AD47">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white"/>
                  </a:solidFill>
                  <a:effectLst/>
                  <a:uLnTx/>
                  <a:uFillTx/>
                  <a:latin typeface="Calibri" panose="020F0502020204030204"/>
                </a:endParaRPr>
              </a:p>
            </p:txBody>
          </p:sp>
          <p:sp>
            <p:nvSpPr>
              <p:cNvPr id="101" name="Gleichschenkliges Dreieck 100">
                <a:extLst>
                  <a:ext uri="{FF2B5EF4-FFF2-40B4-BE49-F238E27FC236}">
                    <a16:creationId xmlns:a16="http://schemas.microsoft.com/office/drawing/2014/main" id="{514E8428-1ED6-02E8-35C3-7F8F60DCAA82}"/>
                  </a:ext>
                </a:extLst>
              </p:cNvPr>
              <p:cNvSpPr/>
              <p:nvPr/>
            </p:nvSpPr>
            <p:spPr>
              <a:xfrm rot="10800000">
                <a:off x="1109996" y="3604131"/>
                <a:ext cx="258756" cy="150576"/>
              </a:xfrm>
              <a:prstGeom prst="triangle">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white"/>
                  </a:solidFill>
                  <a:effectLst/>
                  <a:uLnTx/>
                  <a:uFillTx/>
                  <a:latin typeface="Calibri" panose="020F0502020204030204"/>
                </a:endParaRPr>
              </a:p>
            </p:txBody>
          </p:sp>
        </p:grpSp>
        <p:sp>
          <p:nvSpPr>
            <p:cNvPr id="13" name="Rechteck 12">
              <a:extLst>
                <a:ext uri="{FF2B5EF4-FFF2-40B4-BE49-F238E27FC236}">
                  <a16:creationId xmlns:a16="http://schemas.microsoft.com/office/drawing/2014/main" id="{5614CDE7-26E0-598D-9CD4-F5A9ABAB9CAF}"/>
                </a:ext>
              </a:extLst>
            </p:cNvPr>
            <p:cNvSpPr/>
            <p:nvPr/>
          </p:nvSpPr>
          <p:spPr>
            <a:xfrm>
              <a:off x="650445" y="1521306"/>
              <a:ext cx="2278667" cy="1332498"/>
            </a:xfrm>
            <a:prstGeom prst="rect">
              <a:avLst/>
            </a:prstGeom>
            <a:solidFill>
              <a:sysClr val="window" lastClr="FFFFFF">
                <a:lumMod val="95000"/>
              </a:sysClr>
            </a:solidFill>
            <a:ln w="9525" cap="flat" cmpd="sng" algn="ctr">
              <a:no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14" name="Rechteck 13">
              <a:extLst>
                <a:ext uri="{FF2B5EF4-FFF2-40B4-BE49-F238E27FC236}">
                  <a16:creationId xmlns:a16="http://schemas.microsoft.com/office/drawing/2014/main" id="{40FEF4DA-9FCF-5D34-B0E0-E2E0A52B08EF}"/>
                </a:ext>
              </a:extLst>
            </p:cNvPr>
            <p:cNvSpPr/>
            <p:nvPr/>
          </p:nvSpPr>
          <p:spPr>
            <a:xfrm>
              <a:off x="1003315" y="1830313"/>
              <a:ext cx="581066" cy="711135"/>
            </a:xfrm>
            <a:prstGeom prst="rect">
              <a:avLst/>
            </a:prstGeom>
            <a:pattFill prst="openDmnd">
              <a:fgClr>
                <a:sysClr val="window" lastClr="FFFFFF">
                  <a:lumMod val="75000"/>
                </a:sysClr>
              </a:fgClr>
              <a:bgClr>
                <a:sysClr val="window" lastClr="FFFFFF"/>
              </a:bgClr>
            </a:pattFill>
            <a:ln w="3175" cap="flat" cmpd="sng" algn="ctr">
              <a:solidFill>
                <a:schemeClr val="tx1"/>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15" name="Textfeld 14">
              <a:extLst>
                <a:ext uri="{FF2B5EF4-FFF2-40B4-BE49-F238E27FC236}">
                  <a16:creationId xmlns:a16="http://schemas.microsoft.com/office/drawing/2014/main" id="{4A1C3EB3-8769-63A2-A80A-32272F326687}"/>
                </a:ext>
              </a:extLst>
            </p:cNvPr>
            <p:cNvSpPr txBox="1"/>
            <p:nvPr/>
          </p:nvSpPr>
          <p:spPr>
            <a:xfrm>
              <a:off x="730605" y="1510098"/>
              <a:ext cx="1887055" cy="338554"/>
            </a:xfrm>
            <a:prstGeom prst="rect">
              <a:avLst/>
            </a:prstGeom>
            <a:noFill/>
          </p:spPr>
          <p:txBody>
            <a:bodyPr wrap="none" rtlCol="0">
              <a:spAutoFit/>
            </a:bodyPr>
            <a:lstStyle/>
            <a:p>
              <a:r>
                <a:rPr lang="en-GB" sz="1600" b="1" dirty="0">
                  <a:solidFill>
                    <a:prstClr val="black"/>
                  </a:solidFill>
                  <a:latin typeface="Frutiger LT Com 45 Light"/>
                </a:rPr>
                <a:t>starting materials</a:t>
              </a:r>
            </a:p>
          </p:txBody>
        </p:sp>
        <p:grpSp>
          <p:nvGrpSpPr>
            <p:cNvPr id="16" name="Gruppieren 15">
              <a:extLst>
                <a:ext uri="{FF2B5EF4-FFF2-40B4-BE49-F238E27FC236}">
                  <a16:creationId xmlns:a16="http://schemas.microsoft.com/office/drawing/2014/main" id="{13B8DD38-9AE0-0D14-FE01-7D0DB1A6EE14}"/>
                </a:ext>
              </a:extLst>
            </p:cNvPr>
            <p:cNvGrpSpPr/>
            <p:nvPr/>
          </p:nvGrpSpPr>
          <p:grpSpPr>
            <a:xfrm>
              <a:off x="4839242" y="4701885"/>
              <a:ext cx="497523" cy="847449"/>
              <a:chOff x="10190662" y="2580962"/>
              <a:chExt cx="1275981" cy="2173426"/>
            </a:xfrm>
          </p:grpSpPr>
          <p:sp>
            <p:nvSpPr>
              <p:cNvPr id="62" name="Rechteck: abgerundete Ecken 61">
                <a:extLst>
                  <a:ext uri="{FF2B5EF4-FFF2-40B4-BE49-F238E27FC236}">
                    <a16:creationId xmlns:a16="http://schemas.microsoft.com/office/drawing/2014/main" id="{C8AEB7D5-DE74-68CA-BC5C-8512ECC2A03B}"/>
                  </a:ext>
                </a:extLst>
              </p:cNvPr>
              <p:cNvSpPr/>
              <p:nvPr/>
            </p:nvSpPr>
            <p:spPr>
              <a:xfrm>
                <a:off x="10190662" y="2580962"/>
                <a:ext cx="1275981" cy="1703579"/>
              </a:xfrm>
              <a:prstGeom prst="roundRect">
                <a:avLst>
                  <a:gd name="adj" fmla="val 19622"/>
                </a:avLst>
              </a:prstGeom>
              <a:gradFill flip="none" rotWithShape="1">
                <a:gsLst>
                  <a:gs pos="100000">
                    <a:srgbClr val="FFC000"/>
                  </a:gs>
                  <a:gs pos="0">
                    <a:srgbClr val="FF0000"/>
                  </a:gs>
                </a:gsLst>
                <a:path path="circle">
                  <a:fillToRect l="50000" t="50000" r="50000" b="50000"/>
                </a:path>
                <a:tileRect/>
              </a:gradFill>
              <a:ln w="50800" cap="flat" cmpd="sng" algn="ctr">
                <a:solidFill>
                  <a:sysClr val="windowText" lastClr="000000"/>
                </a:solidFill>
                <a:prstDash val="solid"/>
                <a:miter lim="800000"/>
              </a:ln>
              <a:effectLst/>
            </p:spPr>
            <p:txBody>
              <a:bodyPr rtlCol="0" anchor="ctr"/>
              <a:lstStyle/>
              <a:p>
                <a:pPr algn="ctr">
                  <a:defRPr/>
                </a:pPr>
                <a:endParaRPr lang="de-DE" kern="0">
                  <a:solidFill>
                    <a:prstClr val="white"/>
                  </a:solidFill>
                  <a:latin typeface="Calibri" panose="020F0502020204030204"/>
                </a:endParaRPr>
              </a:p>
            </p:txBody>
          </p:sp>
          <p:sp>
            <p:nvSpPr>
              <p:cNvPr id="63" name="Rechteck 62">
                <a:extLst>
                  <a:ext uri="{FF2B5EF4-FFF2-40B4-BE49-F238E27FC236}">
                    <a16:creationId xmlns:a16="http://schemas.microsoft.com/office/drawing/2014/main" id="{A0D7DF2A-D981-0CC4-73E1-6C73D8E2BBE1}"/>
                  </a:ext>
                </a:extLst>
              </p:cNvPr>
              <p:cNvSpPr/>
              <p:nvPr/>
            </p:nvSpPr>
            <p:spPr>
              <a:xfrm>
                <a:off x="10451579" y="3638309"/>
                <a:ext cx="754145" cy="89420"/>
              </a:xfrm>
              <a:prstGeom prst="rect">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a:defRPr/>
                </a:pPr>
                <a:endParaRPr lang="de-DE" kern="0">
                  <a:solidFill>
                    <a:prstClr val="white"/>
                  </a:solidFill>
                  <a:latin typeface="Calibri" panose="020F0502020204030204"/>
                </a:endParaRPr>
              </a:p>
            </p:txBody>
          </p:sp>
          <p:cxnSp>
            <p:nvCxnSpPr>
              <p:cNvPr id="64" name="Gerader Verbinder 63">
                <a:extLst>
                  <a:ext uri="{FF2B5EF4-FFF2-40B4-BE49-F238E27FC236}">
                    <a16:creationId xmlns:a16="http://schemas.microsoft.com/office/drawing/2014/main" id="{94D6ADEF-1D85-F304-C539-FC284864B941}"/>
                  </a:ext>
                </a:extLst>
              </p:cNvPr>
              <p:cNvCxnSpPr/>
              <p:nvPr/>
            </p:nvCxnSpPr>
            <p:spPr>
              <a:xfrm>
                <a:off x="10454519" y="3727729"/>
                <a:ext cx="8379" cy="1026659"/>
              </a:xfrm>
              <a:prstGeom prst="line">
                <a:avLst/>
              </a:prstGeom>
              <a:noFill/>
              <a:ln w="15875" cap="flat" cmpd="sng" algn="ctr">
                <a:solidFill>
                  <a:sysClr val="windowText" lastClr="000000"/>
                </a:solidFill>
                <a:prstDash val="solid"/>
                <a:miter lim="800000"/>
              </a:ln>
              <a:effectLst/>
            </p:spPr>
          </p:cxnSp>
          <p:cxnSp>
            <p:nvCxnSpPr>
              <p:cNvPr id="65" name="Gerader Verbinder 64">
                <a:extLst>
                  <a:ext uri="{FF2B5EF4-FFF2-40B4-BE49-F238E27FC236}">
                    <a16:creationId xmlns:a16="http://schemas.microsoft.com/office/drawing/2014/main" id="{9AC0090D-0B57-4A60-8A27-50AEEAF91498}"/>
                  </a:ext>
                </a:extLst>
              </p:cNvPr>
              <p:cNvCxnSpPr/>
              <p:nvPr/>
            </p:nvCxnSpPr>
            <p:spPr>
              <a:xfrm>
                <a:off x="11202935" y="3725348"/>
                <a:ext cx="8379" cy="1026659"/>
              </a:xfrm>
              <a:prstGeom prst="line">
                <a:avLst/>
              </a:prstGeom>
              <a:noFill/>
              <a:ln w="15875" cap="flat" cmpd="sng" algn="ctr">
                <a:solidFill>
                  <a:sysClr val="windowText" lastClr="000000"/>
                </a:solidFill>
                <a:prstDash val="solid"/>
                <a:miter lim="800000"/>
              </a:ln>
              <a:effectLst/>
            </p:spPr>
          </p:cxnSp>
          <p:cxnSp>
            <p:nvCxnSpPr>
              <p:cNvPr id="66" name="Gerader Verbinder 65">
                <a:extLst>
                  <a:ext uri="{FF2B5EF4-FFF2-40B4-BE49-F238E27FC236}">
                    <a16:creationId xmlns:a16="http://schemas.microsoft.com/office/drawing/2014/main" id="{AA7E1444-B663-EE35-7FC7-C07E4A5DEC8F}"/>
                  </a:ext>
                </a:extLst>
              </p:cNvPr>
              <p:cNvCxnSpPr>
                <a:cxnSpLocks/>
              </p:cNvCxnSpPr>
              <p:nvPr/>
            </p:nvCxnSpPr>
            <p:spPr>
              <a:xfrm>
                <a:off x="10455768" y="3727729"/>
                <a:ext cx="372883" cy="428588"/>
              </a:xfrm>
              <a:prstGeom prst="line">
                <a:avLst/>
              </a:prstGeom>
              <a:noFill/>
              <a:ln w="15875" cap="flat" cmpd="sng" algn="ctr">
                <a:solidFill>
                  <a:sysClr val="windowText" lastClr="000000"/>
                </a:solidFill>
                <a:prstDash val="solid"/>
                <a:miter lim="800000"/>
              </a:ln>
              <a:effectLst/>
            </p:spPr>
          </p:cxnSp>
          <p:cxnSp>
            <p:nvCxnSpPr>
              <p:cNvPr id="67" name="Gerader Verbinder 66">
                <a:extLst>
                  <a:ext uri="{FF2B5EF4-FFF2-40B4-BE49-F238E27FC236}">
                    <a16:creationId xmlns:a16="http://schemas.microsoft.com/office/drawing/2014/main" id="{28AC876B-4444-5F00-1581-E0A66838556C}"/>
                  </a:ext>
                </a:extLst>
              </p:cNvPr>
              <p:cNvCxnSpPr>
                <a:cxnSpLocks/>
              </p:cNvCxnSpPr>
              <p:nvPr/>
            </p:nvCxnSpPr>
            <p:spPr>
              <a:xfrm flipH="1">
                <a:off x="10819174" y="3727729"/>
                <a:ext cx="382966" cy="428588"/>
              </a:xfrm>
              <a:prstGeom prst="line">
                <a:avLst/>
              </a:prstGeom>
              <a:noFill/>
              <a:ln w="15875" cap="flat" cmpd="sng" algn="ctr">
                <a:solidFill>
                  <a:sysClr val="windowText" lastClr="000000"/>
                </a:solidFill>
                <a:prstDash val="solid"/>
                <a:miter lim="800000"/>
              </a:ln>
              <a:effectLst/>
            </p:spPr>
          </p:cxnSp>
        </p:grpSp>
        <p:sp>
          <p:nvSpPr>
            <p:cNvPr id="17" name="Pfeil: nach rechts 16">
              <a:extLst>
                <a:ext uri="{FF2B5EF4-FFF2-40B4-BE49-F238E27FC236}">
                  <a16:creationId xmlns:a16="http://schemas.microsoft.com/office/drawing/2014/main" id="{1008E191-B370-92C8-72E9-1E71F669A09E}"/>
                </a:ext>
              </a:extLst>
            </p:cNvPr>
            <p:cNvSpPr/>
            <p:nvPr/>
          </p:nvSpPr>
          <p:spPr>
            <a:xfrm rot="4338878">
              <a:off x="1128915" y="3294092"/>
              <a:ext cx="1090434" cy="376732"/>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18" name="Textfeld 17">
              <a:extLst>
                <a:ext uri="{FF2B5EF4-FFF2-40B4-BE49-F238E27FC236}">
                  <a16:creationId xmlns:a16="http://schemas.microsoft.com/office/drawing/2014/main" id="{81054AEE-E1C6-B83A-FA01-6D84BB47DA39}"/>
                </a:ext>
              </a:extLst>
            </p:cNvPr>
            <p:cNvSpPr txBox="1"/>
            <p:nvPr/>
          </p:nvSpPr>
          <p:spPr>
            <a:xfrm>
              <a:off x="4479070" y="5711091"/>
              <a:ext cx="1426745" cy="461665"/>
            </a:xfrm>
            <a:prstGeom prst="rect">
              <a:avLst/>
            </a:prstGeom>
            <a:noFill/>
          </p:spPr>
          <p:txBody>
            <a:bodyPr wrap="square" rtlCol="0">
              <a:spAutoFit/>
            </a:bodyPr>
            <a:lstStyle/>
            <a:p>
              <a:r>
                <a:rPr lang="en-GB" sz="1200" b="1" dirty="0">
                  <a:solidFill>
                    <a:prstClr val="black"/>
                  </a:solidFill>
                  <a:latin typeface="Frutiger LT Com 45 Light"/>
                </a:rPr>
                <a:t>heat treatment of coated foam</a:t>
              </a:r>
            </a:p>
          </p:txBody>
        </p:sp>
        <p:grpSp>
          <p:nvGrpSpPr>
            <p:cNvPr id="19" name="Gruppieren 18">
              <a:extLst>
                <a:ext uri="{FF2B5EF4-FFF2-40B4-BE49-F238E27FC236}">
                  <a16:creationId xmlns:a16="http://schemas.microsoft.com/office/drawing/2014/main" id="{F5DB8049-A586-3F58-820C-CF9F1BDB60FC}"/>
                </a:ext>
              </a:extLst>
            </p:cNvPr>
            <p:cNvGrpSpPr/>
            <p:nvPr/>
          </p:nvGrpSpPr>
          <p:grpSpPr>
            <a:xfrm>
              <a:off x="1825915" y="1864043"/>
              <a:ext cx="671625" cy="621609"/>
              <a:chOff x="1037775" y="1255871"/>
              <a:chExt cx="1105838" cy="1023486"/>
            </a:xfrm>
          </p:grpSpPr>
          <p:sp>
            <p:nvSpPr>
              <p:cNvPr id="33" name="Ellipse 32">
                <a:extLst>
                  <a:ext uri="{FF2B5EF4-FFF2-40B4-BE49-F238E27FC236}">
                    <a16:creationId xmlns:a16="http://schemas.microsoft.com/office/drawing/2014/main" id="{F31614A6-8931-5110-8A6F-873B71A9F180}"/>
                  </a:ext>
                </a:extLst>
              </p:cNvPr>
              <p:cNvSpPr/>
              <p:nvPr/>
            </p:nvSpPr>
            <p:spPr>
              <a:xfrm>
                <a:off x="1037775" y="2116919"/>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34" name="Ellipse 33">
                <a:extLst>
                  <a:ext uri="{FF2B5EF4-FFF2-40B4-BE49-F238E27FC236}">
                    <a16:creationId xmlns:a16="http://schemas.microsoft.com/office/drawing/2014/main" id="{F11F859A-D7C1-4AC1-F10D-C619CB150D96}"/>
                  </a:ext>
                </a:extLst>
              </p:cNvPr>
              <p:cNvSpPr/>
              <p:nvPr/>
            </p:nvSpPr>
            <p:spPr>
              <a:xfrm>
                <a:off x="1244792" y="1739793"/>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35" name="Ellipse 34">
                <a:extLst>
                  <a:ext uri="{FF2B5EF4-FFF2-40B4-BE49-F238E27FC236}">
                    <a16:creationId xmlns:a16="http://schemas.microsoft.com/office/drawing/2014/main" id="{4E70D035-E2E1-C18F-1DF8-BD3BE2EC1469}"/>
                  </a:ext>
                </a:extLst>
              </p:cNvPr>
              <p:cNvSpPr/>
              <p:nvPr/>
            </p:nvSpPr>
            <p:spPr>
              <a:xfrm>
                <a:off x="1723161" y="1772019"/>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36" name="Ellipse 35">
                <a:extLst>
                  <a:ext uri="{FF2B5EF4-FFF2-40B4-BE49-F238E27FC236}">
                    <a16:creationId xmlns:a16="http://schemas.microsoft.com/office/drawing/2014/main" id="{83F06CF5-4A5C-B029-66EB-9578737C26FC}"/>
                  </a:ext>
                </a:extLst>
              </p:cNvPr>
              <p:cNvSpPr/>
              <p:nvPr/>
            </p:nvSpPr>
            <p:spPr>
              <a:xfrm>
                <a:off x="1808589" y="1910832"/>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37" name="Ellipse 36">
                <a:extLst>
                  <a:ext uri="{FF2B5EF4-FFF2-40B4-BE49-F238E27FC236}">
                    <a16:creationId xmlns:a16="http://schemas.microsoft.com/office/drawing/2014/main" id="{868F5C2E-178A-933E-7CF5-7B0196F20DF9}"/>
                  </a:ext>
                </a:extLst>
              </p:cNvPr>
              <p:cNvSpPr/>
              <p:nvPr/>
            </p:nvSpPr>
            <p:spPr>
              <a:xfrm>
                <a:off x="1623898" y="1543219"/>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38" name="Ellipse 37">
                <a:extLst>
                  <a:ext uri="{FF2B5EF4-FFF2-40B4-BE49-F238E27FC236}">
                    <a16:creationId xmlns:a16="http://schemas.microsoft.com/office/drawing/2014/main" id="{E391F5F9-401E-8D1F-29CF-A588799A14EB}"/>
                  </a:ext>
                </a:extLst>
              </p:cNvPr>
              <p:cNvSpPr/>
              <p:nvPr/>
            </p:nvSpPr>
            <p:spPr>
              <a:xfrm>
                <a:off x="1457376" y="2115161"/>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39" name="Ellipse 38">
                <a:extLst>
                  <a:ext uri="{FF2B5EF4-FFF2-40B4-BE49-F238E27FC236}">
                    <a16:creationId xmlns:a16="http://schemas.microsoft.com/office/drawing/2014/main" id="{DB680409-8B7A-A32D-8F00-DD374CCD85A9}"/>
                  </a:ext>
                </a:extLst>
              </p:cNvPr>
              <p:cNvSpPr/>
              <p:nvPr/>
            </p:nvSpPr>
            <p:spPr>
              <a:xfrm>
                <a:off x="1193718" y="2012086"/>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0" name="Ellipse 39">
                <a:extLst>
                  <a:ext uri="{FF2B5EF4-FFF2-40B4-BE49-F238E27FC236}">
                    <a16:creationId xmlns:a16="http://schemas.microsoft.com/office/drawing/2014/main" id="{7C1AE9C1-9E1E-5D7F-9065-BAF36563CF07}"/>
                  </a:ext>
                </a:extLst>
              </p:cNvPr>
              <p:cNvSpPr/>
              <p:nvPr/>
            </p:nvSpPr>
            <p:spPr>
              <a:xfrm>
                <a:off x="1398729" y="1604127"/>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1" name="Ellipse 40">
                <a:extLst>
                  <a:ext uri="{FF2B5EF4-FFF2-40B4-BE49-F238E27FC236}">
                    <a16:creationId xmlns:a16="http://schemas.microsoft.com/office/drawing/2014/main" id="{D02BECD2-BD1F-FB11-9AE5-BA34B30845DA}"/>
                  </a:ext>
                </a:extLst>
              </p:cNvPr>
              <p:cNvSpPr/>
              <p:nvPr/>
            </p:nvSpPr>
            <p:spPr>
              <a:xfrm>
                <a:off x="1887174" y="2022918"/>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2" name="Ellipse 41">
                <a:extLst>
                  <a:ext uri="{FF2B5EF4-FFF2-40B4-BE49-F238E27FC236}">
                    <a16:creationId xmlns:a16="http://schemas.microsoft.com/office/drawing/2014/main" id="{ABC19615-FB04-E215-3E42-F659FC8780E0}"/>
                  </a:ext>
                </a:extLst>
              </p:cNvPr>
              <p:cNvSpPr/>
              <p:nvPr/>
            </p:nvSpPr>
            <p:spPr>
              <a:xfrm>
                <a:off x="1432295" y="1855902"/>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3" name="Ellipse 42">
                <a:extLst>
                  <a:ext uri="{FF2B5EF4-FFF2-40B4-BE49-F238E27FC236}">
                    <a16:creationId xmlns:a16="http://schemas.microsoft.com/office/drawing/2014/main" id="{BB8FEFF9-2023-ADF7-97D8-5112D6BC7E66}"/>
                  </a:ext>
                </a:extLst>
              </p:cNvPr>
              <p:cNvSpPr/>
              <p:nvPr/>
            </p:nvSpPr>
            <p:spPr>
              <a:xfrm>
                <a:off x="1621602" y="2017472"/>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4" name="Ellipse 43">
                <a:extLst>
                  <a:ext uri="{FF2B5EF4-FFF2-40B4-BE49-F238E27FC236}">
                    <a16:creationId xmlns:a16="http://schemas.microsoft.com/office/drawing/2014/main" id="{3A91A7AB-9F43-2FA5-D2EC-11CD543067D9}"/>
                  </a:ext>
                </a:extLst>
              </p:cNvPr>
              <p:cNvSpPr/>
              <p:nvPr/>
            </p:nvSpPr>
            <p:spPr>
              <a:xfrm>
                <a:off x="1701987" y="1919036"/>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5" name="Ellipse 44">
                <a:extLst>
                  <a:ext uri="{FF2B5EF4-FFF2-40B4-BE49-F238E27FC236}">
                    <a16:creationId xmlns:a16="http://schemas.microsoft.com/office/drawing/2014/main" id="{1327F4FD-159F-9974-DDBF-9C856C596ACA}"/>
                  </a:ext>
                </a:extLst>
              </p:cNvPr>
              <p:cNvSpPr/>
              <p:nvPr/>
            </p:nvSpPr>
            <p:spPr>
              <a:xfrm>
                <a:off x="1637656" y="1821232"/>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6" name="Ellipse 45">
                <a:extLst>
                  <a:ext uri="{FF2B5EF4-FFF2-40B4-BE49-F238E27FC236}">
                    <a16:creationId xmlns:a16="http://schemas.microsoft.com/office/drawing/2014/main" id="{0DFCE3F3-B595-71D3-10E4-88B73C68AC24}"/>
                  </a:ext>
                </a:extLst>
              </p:cNvPr>
              <p:cNvSpPr/>
              <p:nvPr/>
            </p:nvSpPr>
            <p:spPr>
              <a:xfrm>
                <a:off x="1737267" y="168224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7" name="Ellipse 46">
                <a:extLst>
                  <a:ext uri="{FF2B5EF4-FFF2-40B4-BE49-F238E27FC236}">
                    <a16:creationId xmlns:a16="http://schemas.microsoft.com/office/drawing/2014/main" id="{872BF6C4-C379-12E4-483D-55FA72FDC8AA}"/>
                  </a:ext>
                </a:extLst>
              </p:cNvPr>
              <p:cNvSpPr/>
              <p:nvPr/>
            </p:nvSpPr>
            <p:spPr>
              <a:xfrm>
                <a:off x="1107418" y="2034443"/>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8" name="Ellipse 47">
                <a:extLst>
                  <a:ext uri="{FF2B5EF4-FFF2-40B4-BE49-F238E27FC236}">
                    <a16:creationId xmlns:a16="http://schemas.microsoft.com/office/drawing/2014/main" id="{E98ADD67-B655-0255-ADDE-8D55EDBAC105}"/>
                  </a:ext>
                </a:extLst>
              </p:cNvPr>
              <p:cNvSpPr/>
              <p:nvPr/>
            </p:nvSpPr>
            <p:spPr>
              <a:xfrm>
                <a:off x="1332399" y="192044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49" name="Ellipse 48">
                <a:extLst>
                  <a:ext uri="{FF2B5EF4-FFF2-40B4-BE49-F238E27FC236}">
                    <a16:creationId xmlns:a16="http://schemas.microsoft.com/office/drawing/2014/main" id="{0FD0AD1E-7D85-CF9A-2E99-8945514C50A6}"/>
                  </a:ext>
                </a:extLst>
              </p:cNvPr>
              <p:cNvSpPr/>
              <p:nvPr/>
            </p:nvSpPr>
            <p:spPr>
              <a:xfrm>
                <a:off x="1242574" y="1893358"/>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0" name="Ellipse 49">
                <a:extLst>
                  <a:ext uri="{FF2B5EF4-FFF2-40B4-BE49-F238E27FC236}">
                    <a16:creationId xmlns:a16="http://schemas.microsoft.com/office/drawing/2014/main" id="{F18EA8C4-0CAF-F7B5-49A5-CD51510353F1}"/>
                  </a:ext>
                </a:extLst>
              </p:cNvPr>
              <p:cNvSpPr/>
              <p:nvPr/>
            </p:nvSpPr>
            <p:spPr>
              <a:xfrm>
                <a:off x="1377780" y="182871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1" name="Ellipse 50">
                <a:extLst>
                  <a:ext uri="{FF2B5EF4-FFF2-40B4-BE49-F238E27FC236}">
                    <a16:creationId xmlns:a16="http://schemas.microsoft.com/office/drawing/2014/main" id="{6C96DA9E-EF1A-F2D5-12E2-65A5228D4CA9}"/>
                  </a:ext>
                </a:extLst>
              </p:cNvPr>
              <p:cNvSpPr/>
              <p:nvPr/>
            </p:nvSpPr>
            <p:spPr>
              <a:xfrm>
                <a:off x="1312778" y="165022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2" name="Ellipse 51">
                <a:extLst>
                  <a:ext uri="{FF2B5EF4-FFF2-40B4-BE49-F238E27FC236}">
                    <a16:creationId xmlns:a16="http://schemas.microsoft.com/office/drawing/2014/main" id="{20DAEEB7-6478-EF1E-BF8B-61450275E31B}"/>
                  </a:ext>
                </a:extLst>
              </p:cNvPr>
              <p:cNvSpPr/>
              <p:nvPr/>
            </p:nvSpPr>
            <p:spPr>
              <a:xfrm>
                <a:off x="1652501" y="1731146"/>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3" name="Ellipse 52">
                <a:extLst>
                  <a:ext uri="{FF2B5EF4-FFF2-40B4-BE49-F238E27FC236}">
                    <a16:creationId xmlns:a16="http://schemas.microsoft.com/office/drawing/2014/main" id="{8E297767-8F1C-5255-7D8B-9D7833231FCE}"/>
                  </a:ext>
                </a:extLst>
              </p:cNvPr>
              <p:cNvSpPr/>
              <p:nvPr/>
            </p:nvSpPr>
            <p:spPr>
              <a:xfrm>
                <a:off x="1166100" y="1952310"/>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4" name="Ellipse 53">
                <a:extLst>
                  <a:ext uri="{FF2B5EF4-FFF2-40B4-BE49-F238E27FC236}">
                    <a16:creationId xmlns:a16="http://schemas.microsoft.com/office/drawing/2014/main" id="{FEE62BB9-3491-5D07-823F-53AF3981A164}"/>
                  </a:ext>
                </a:extLst>
              </p:cNvPr>
              <p:cNvSpPr/>
              <p:nvPr/>
            </p:nvSpPr>
            <p:spPr>
              <a:xfrm>
                <a:off x="1404196" y="1449151"/>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5" name="Ellipse 54">
                <a:extLst>
                  <a:ext uri="{FF2B5EF4-FFF2-40B4-BE49-F238E27FC236}">
                    <a16:creationId xmlns:a16="http://schemas.microsoft.com/office/drawing/2014/main" id="{9B4B388B-E060-CC0C-1886-142CB529C44C}"/>
                  </a:ext>
                </a:extLst>
              </p:cNvPr>
              <p:cNvSpPr/>
              <p:nvPr/>
            </p:nvSpPr>
            <p:spPr>
              <a:xfrm>
                <a:off x="1357071" y="1573798"/>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6" name="Ellipse 55">
                <a:extLst>
                  <a:ext uri="{FF2B5EF4-FFF2-40B4-BE49-F238E27FC236}">
                    <a16:creationId xmlns:a16="http://schemas.microsoft.com/office/drawing/2014/main" id="{300F3E4F-6952-2F03-1A0B-C9D476926737}"/>
                  </a:ext>
                </a:extLst>
              </p:cNvPr>
              <p:cNvSpPr/>
              <p:nvPr/>
            </p:nvSpPr>
            <p:spPr>
              <a:xfrm>
                <a:off x="1526948" y="1255871"/>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7" name="Ellipse 56">
                <a:extLst>
                  <a:ext uri="{FF2B5EF4-FFF2-40B4-BE49-F238E27FC236}">
                    <a16:creationId xmlns:a16="http://schemas.microsoft.com/office/drawing/2014/main" id="{009A972A-6754-7148-7CF5-84A4ADF6BF16}"/>
                  </a:ext>
                </a:extLst>
              </p:cNvPr>
              <p:cNvSpPr/>
              <p:nvPr/>
            </p:nvSpPr>
            <p:spPr>
              <a:xfrm>
                <a:off x="1471298" y="1357036"/>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8" name="Ellipse 57">
                <a:extLst>
                  <a:ext uri="{FF2B5EF4-FFF2-40B4-BE49-F238E27FC236}">
                    <a16:creationId xmlns:a16="http://schemas.microsoft.com/office/drawing/2014/main" id="{6B6131E4-755F-9D4C-D79A-FB4170C60CB7}"/>
                  </a:ext>
                </a:extLst>
              </p:cNvPr>
              <p:cNvSpPr/>
              <p:nvPr/>
            </p:nvSpPr>
            <p:spPr>
              <a:xfrm>
                <a:off x="1542138" y="1432871"/>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59" name="Ellipse 58">
                <a:extLst>
                  <a:ext uri="{FF2B5EF4-FFF2-40B4-BE49-F238E27FC236}">
                    <a16:creationId xmlns:a16="http://schemas.microsoft.com/office/drawing/2014/main" id="{B3C26E60-853E-7F0E-D2EF-B2109F2F22DF}"/>
                  </a:ext>
                </a:extLst>
              </p:cNvPr>
              <p:cNvSpPr/>
              <p:nvPr/>
            </p:nvSpPr>
            <p:spPr>
              <a:xfrm>
                <a:off x="1632398" y="1450648"/>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60" name="Ellipse 59">
                <a:extLst>
                  <a:ext uri="{FF2B5EF4-FFF2-40B4-BE49-F238E27FC236}">
                    <a16:creationId xmlns:a16="http://schemas.microsoft.com/office/drawing/2014/main" id="{5C07538F-A2CB-866C-CADA-BDF4DBFD6255}"/>
                  </a:ext>
                </a:extLst>
              </p:cNvPr>
              <p:cNvSpPr/>
              <p:nvPr/>
            </p:nvSpPr>
            <p:spPr>
              <a:xfrm>
                <a:off x="1546850" y="152446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61" name="Ellipse 60">
                <a:extLst>
                  <a:ext uri="{FF2B5EF4-FFF2-40B4-BE49-F238E27FC236}">
                    <a16:creationId xmlns:a16="http://schemas.microsoft.com/office/drawing/2014/main" id="{3E579369-3260-4D5C-73B8-01A8751CE429}"/>
                  </a:ext>
                </a:extLst>
              </p:cNvPr>
              <p:cNvSpPr/>
              <p:nvPr/>
            </p:nvSpPr>
            <p:spPr>
              <a:xfrm>
                <a:off x="1560514" y="1343396"/>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grpSp>
        <p:sp>
          <p:nvSpPr>
            <p:cNvPr id="20" name="Textfeld 19">
              <a:extLst>
                <a:ext uri="{FF2B5EF4-FFF2-40B4-BE49-F238E27FC236}">
                  <a16:creationId xmlns:a16="http://schemas.microsoft.com/office/drawing/2014/main" id="{D487A0B7-7ADD-D83C-DEB4-F11A7BF7F81F}"/>
                </a:ext>
              </a:extLst>
            </p:cNvPr>
            <p:cNvSpPr txBox="1"/>
            <p:nvPr/>
          </p:nvSpPr>
          <p:spPr>
            <a:xfrm>
              <a:off x="983715" y="2546027"/>
              <a:ext cx="594715" cy="307777"/>
            </a:xfrm>
            <a:prstGeom prst="rect">
              <a:avLst/>
            </a:prstGeom>
            <a:noFill/>
          </p:spPr>
          <p:txBody>
            <a:bodyPr wrap="none" lIns="0" tIns="0" rIns="0" bIns="0" rtlCol="0">
              <a:spAutoFit/>
            </a:bodyPr>
            <a:lstStyle/>
            <a:p>
              <a:pPr algn="ctr">
                <a:lnSpc>
                  <a:spcPts val="1200"/>
                </a:lnSpc>
                <a:buClr>
                  <a:srgbClr val="179C7D"/>
                </a:buClr>
              </a:pPr>
              <a:r>
                <a:rPr lang="en-GB" sz="1100" i="1" dirty="0">
                  <a:solidFill>
                    <a:prstClr val="black"/>
                  </a:solidFill>
                  <a:latin typeface="Frutiger LT Com 45 Light"/>
                </a:rPr>
                <a:t>Ni foam</a:t>
              </a:r>
            </a:p>
            <a:p>
              <a:pPr algn="ctr">
                <a:lnSpc>
                  <a:spcPts val="1200"/>
                </a:lnSpc>
                <a:buClr>
                  <a:srgbClr val="179C7D"/>
                </a:buClr>
              </a:pPr>
              <a:r>
                <a:rPr lang="en-GB" sz="1100" i="1" dirty="0">
                  <a:solidFill>
                    <a:prstClr val="black"/>
                  </a:solidFill>
                  <a:latin typeface="Frutiger LT Com 45 Light"/>
                </a:rPr>
                <a:t>(</a:t>
              </a:r>
              <a:r>
                <a:rPr lang="en-GB" sz="1100" i="1" dirty="0" err="1">
                  <a:solidFill>
                    <a:prstClr val="black"/>
                  </a:solidFill>
                  <a:latin typeface="Frutiger LT Com 45 Light"/>
                </a:rPr>
                <a:t>Alantum</a:t>
              </a:r>
              <a:r>
                <a:rPr lang="en-GB" sz="1100" i="1" dirty="0">
                  <a:solidFill>
                    <a:prstClr val="black"/>
                  </a:solidFill>
                  <a:latin typeface="Frutiger LT Com 45 Light"/>
                </a:rPr>
                <a:t>)</a:t>
              </a:r>
            </a:p>
          </p:txBody>
        </p:sp>
        <p:sp>
          <p:nvSpPr>
            <p:cNvPr id="21" name="Textfeld 20">
              <a:extLst>
                <a:ext uri="{FF2B5EF4-FFF2-40B4-BE49-F238E27FC236}">
                  <a16:creationId xmlns:a16="http://schemas.microsoft.com/office/drawing/2014/main" id="{5CC82350-B7EF-9AE6-C331-29241CA83858}"/>
                </a:ext>
              </a:extLst>
            </p:cNvPr>
            <p:cNvSpPr txBox="1"/>
            <p:nvPr/>
          </p:nvSpPr>
          <p:spPr>
            <a:xfrm>
              <a:off x="1688695" y="2508430"/>
              <a:ext cx="971420" cy="228652"/>
            </a:xfrm>
            <a:prstGeom prst="rect">
              <a:avLst/>
            </a:prstGeom>
            <a:noFill/>
          </p:spPr>
          <p:txBody>
            <a:bodyPr wrap="none" lIns="0" tIns="0" rIns="0" bIns="0" rtlCol="0">
              <a:spAutoFit/>
            </a:bodyPr>
            <a:lstStyle/>
            <a:p>
              <a:pPr>
                <a:lnSpc>
                  <a:spcPts val="1960"/>
                </a:lnSpc>
                <a:buClr>
                  <a:srgbClr val="179C7D"/>
                </a:buClr>
              </a:pPr>
              <a:r>
                <a:rPr lang="en-GB" sz="1100" i="1" dirty="0">
                  <a:solidFill>
                    <a:prstClr val="black"/>
                  </a:solidFill>
                  <a:latin typeface="Frutiger LT Com 45 Light"/>
                </a:rPr>
                <a:t>Suspension / Ink</a:t>
              </a:r>
            </a:p>
          </p:txBody>
        </p:sp>
        <p:sp>
          <p:nvSpPr>
            <p:cNvPr id="22" name="Pfeil: nach rechts 21">
              <a:extLst>
                <a:ext uri="{FF2B5EF4-FFF2-40B4-BE49-F238E27FC236}">
                  <a16:creationId xmlns:a16="http://schemas.microsoft.com/office/drawing/2014/main" id="{1426F390-BBB6-9359-76D5-A1C749D9837B}"/>
                </a:ext>
              </a:extLst>
            </p:cNvPr>
            <p:cNvSpPr/>
            <p:nvPr/>
          </p:nvSpPr>
          <p:spPr>
            <a:xfrm>
              <a:off x="3048000" y="4983857"/>
              <a:ext cx="1106620" cy="376732"/>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23" name="Pfeil: nach rechts 22">
              <a:extLst>
                <a:ext uri="{FF2B5EF4-FFF2-40B4-BE49-F238E27FC236}">
                  <a16:creationId xmlns:a16="http://schemas.microsoft.com/office/drawing/2014/main" id="{DA134405-868E-723B-0B1E-F0BAA93A8735}"/>
                </a:ext>
              </a:extLst>
            </p:cNvPr>
            <p:cNvSpPr/>
            <p:nvPr/>
          </p:nvSpPr>
          <p:spPr>
            <a:xfrm rot="17442694">
              <a:off x="5000077" y="3559298"/>
              <a:ext cx="2093558" cy="528621"/>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24" name="Pfeil: nach rechts 23">
              <a:extLst>
                <a:ext uri="{FF2B5EF4-FFF2-40B4-BE49-F238E27FC236}">
                  <a16:creationId xmlns:a16="http://schemas.microsoft.com/office/drawing/2014/main" id="{66C9CC95-5E24-8B31-47F0-EC74EE77FCF0}"/>
                </a:ext>
              </a:extLst>
            </p:cNvPr>
            <p:cNvSpPr/>
            <p:nvPr/>
          </p:nvSpPr>
          <p:spPr>
            <a:xfrm>
              <a:off x="3155024" y="1743529"/>
              <a:ext cx="2744497" cy="664249"/>
            </a:xfrm>
            <a:prstGeom prst="rightArrow">
              <a:avLst/>
            </a:prstGeom>
            <a:gradFill>
              <a:gsLst>
                <a:gs pos="100000">
                  <a:srgbClr val="179C7D">
                    <a:lumMod val="5000"/>
                    <a:lumOff val="95000"/>
                  </a:srgbClr>
                </a:gs>
                <a:gs pos="0">
                  <a:srgbClr val="005B7F"/>
                </a:gs>
              </a:gsLst>
              <a:path path="circle">
                <a:fillToRect l="100000" b="100000"/>
              </a:path>
            </a:gradFill>
            <a:ln w="9525" cap="flat" cmpd="sng" algn="ctr">
              <a:noFill/>
              <a:prstDash val="solid"/>
              <a:miter lim="800000"/>
            </a:ln>
            <a:effectLst/>
          </p:spPr>
          <p:txBody>
            <a:bodyPr lIns="108000" tIns="108000" rIns="108000" bIns="108000" rtlCol="0" anchor="ctr"/>
            <a:lstStyle/>
            <a:p>
              <a:pPr marL="0" marR="0" lvl="0" indent="0" defTabSz="914400" eaLnBrk="1" fontAlgn="auto" latinLnBrk="0" hangingPunct="1">
                <a:lnSpc>
                  <a:spcPts val="1960"/>
                </a:lnSpc>
                <a:spcBef>
                  <a:spcPts val="0"/>
                </a:spcBef>
                <a:spcAft>
                  <a:spcPts val="0"/>
                </a:spcAft>
                <a:buClr>
                  <a:srgbClr val="179C7D"/>
                </a:buClr>
                <a:buSzTx/>
                <a:buFontTx/>
                <a:buNone/>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25" name="Textfeld 24">
              <a:extLst>
                <a:ext uri="{FF2B5EF4-FFF2-40B4-BE49-F238E27FC236}">
                  <a16:creationId xmlns:a16="http://schemas.microsoft.com/office/drawing/2014/main" id="{60B861FF-7EEB-737B-52E0-D00620638A32}"/>
                </a:ext>
              </a:extLst>
            </p:cNvPr>
            <p:cNvSpPr txBox="1"/>
            <p:nvPr/>
          </p:nvSpPr>
          <p:spPr>
            <a:xfrm>
              <a:off x="3187562" y="2312769"/>
              <a:ext cx="2278666" cy="369332"/>
            </a:xfrm>
            <a:prstGeom prst="rect">
              <a:avLst/>
            </a:prstGeom>
            <a:noFill/>
          </p:spPr>
          <p:txBody>
            <a:bodyPr wrap="square" rtlCol="0">
              <a:spAutoFit/>
            </a:bodyPr>
            <a:lstStyle/>
            <a:p>
              <a:pPr algn="ctr"/>
              <a:r>
                <a:rPr lang="en-GB" b="1" dirty="0">
                  <a:solidFill>
                    <a:srgbClr val="005B7F"/>
                  </a:solidFill>
                  <a:latin typeface="Frutiger LT Com 45 Light"/>
                </a:rPr>
                <a:t>production process</a:t>
              </a:r>
            </a:p>
          </p:txBody>
        </p:sp>
        <p:sp>
          <p:nvSpPr>
            <p:cNvPr id="26" name="Rechteck 25">
              <a:extLst>
                <a:ext uri="{FF2B5EF4-FFF2-40B4-BE49-F238E27FC236}">
                  <a16:creationId xmlns:a16="http://schemas.microsoft.com/office/drawing/2014/main" id="{FDCAFEF3-DFCA-A250-DFFC-CE9CB64E4AFF}"/>
                </a:ext>
              </a:extLst>
            </p:cNvPr>
            <p:cNvSpPr/>
            <p:nvPr/>
          </p:nvSpPr>
          <p:spPr>
            <a:xfrm>
              <a:off x="5969630" y="1521306"/>
              <a:ext cx="1512288" cy="1277562"/>
            </a:xfrm>
            <a:prstGeom prst="rect">
              <a:avLst/>
            </a:prstGeom>
            <a:solidFill>
              <a:sysClr val="window" lastClr="FFFFFF">
                <a:lumMod val="95000"/>
              </a:sysClr>
            </a:solidFill>
            <a:ln w="9525" cap="flat" cmpd="sng" algn="ctr">
              <a:noFill/>
              <a:prstDash val="solid"/>
              <a:miter lim="800000"/>
            </a:ln>
            <a:effectLst/>
          </p:spPr>
          <p:txBody>
            <a:bodyPr lIns="108000" tIns="108000" rIns="108000" bIns="108000" rtlCol="0" anchor="ctr"/>
            <a:lstStyle/>
            <a:p>
              <a:pPr marL="0" marR="0" lvl="0" indent="0" defTabSz="914400" eaLnBrk="1" fontAlgn="auto" latinLnBrk="0" hangingPunct="1">
                <a:lnSpc>
                  <a:spcPts val="1960"/>
                </a:lnSpc>
                <a:spcBef>
                  <a:spcPts val="0"/>
                </a:spcBef>
                <a:spcAft>
                  <a:spcPts val="0"/>
                </a:spcAft>
                <a:buClr>
                  <a:srgbClr val="179C7D"/>
                </a:buClr>
                <a:buSzTx/>
                <a:buFontTx/>
                <a:buNone/>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grpSp>
          <p:nvGrpSpPr>
            <p:cNvPr id="27" name="Gruppieren 26">
              <a:extLst>
                <a:ext uri="{FF2B5EF4-FFF2-40B4-BE49-F238E27FC236}">
                  <a16:creationId xmlns:a16="http://schemas.microsoft.com/office/drawing/2014/main" id="{0AE8A900-E93B-39C1-0656-5FF8C2529F87}"/>
                </a:ext>
              </a:extLst>
            </p:cNvPr>
            <p:cNvGrpSpPr/>
            <p:nvPr/>
          </p:nvGrpSpPr>
          <p:grpSpPr>
            <a:xfrm>
              <a:off x="6367747" y="2030326"/>
              <a:ext cx="680538" cy="670589"/>
              <a:chOff x="9992225" y="1924973"/>
              <a:chExt cx="680538" cy="670589"/>
            </a:xfrm>
          </p:grpSpPr>
          <p:sp>
            <p:nvSpPr>
              <p:cNvPr id="31" name="Ellipse 30">
                <a:extLst>
                  <a:ext uri="{FF2B5EF4-FFF2-40B4-BE49-F238E27FC236}">
                    <a16:creationId xmlns:a16="http://schemas.microsoft.com/office/drawing/2014/main" id="{89AFA748-5A35-03EE-E2FF-006FF918646C}"/>
                  </a:ext>
                </a:extLst>
              </p:cNvPr>
              <p:cNvSpPr/>
              <p:nvPr/>
            </p:nvSpPr>
            <p:spPr>
              <a:xfrm>
                <a:off x="9992225" y="1924973"/>
                <a:ext cx="680538" cy="670589"/>
              </a:xfrm>
              <a:prstGeom prst="ellipse">
                <a:avLst/>
              </a:prstGeom>
              <a:solidFill>
                <a:sysClr val="window" lastClr="FFFFFF">
                  <a:lumMod val="50000"/>
                </a:sysClr>
              </a:solidFill>
              <a:ln w="9525" cap="flat" cmpd="sng" algn="ctr">
                <a:no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32" name="Ellipse 31">
                <a:extLst>
                  <a:ext uri="{FF2B5EF4-FFF2-40B4-BE49-F238E27FC236}">
                    <a16:creationId xmlns:a16="http://schemas.microsoft.com/office/drawing/2014/main" id="{D978BA42-73C2-4ECE-A113-12C54EB78234}"/>
                  </a:ext>
                </a:extLst>
              </p:cNvPr>
              <p:cNvSpPr/>
              <p:nvPr/>
            </p:nvSpPr>
            <p:spPr>
              <a:xfrm>
                <a:off x="10036465" y="1961245"/>
                <a:ext cx="593938" cy="593938"/>
              </a:xfrm>
              <a:prstGeom prst="ellipse">
                <a:avLst/>
              </a:prstGeom>
              <a:pattFill prst="weave">
                <a:fgClr>
                  <a:sysClr val="windowText" lastClr="000000"/>
                </a:fgClr>
                <a:bgClr>
                  <a:sysClr val="window" lastClr="FFFFFF"/>
                </a:bgClr>
              </a:pattFill>
              <a:ln w="9525" cap="flat" cmpd="sng" algn="ctr">
                <a:no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grpSp>
        <p:sp>
          <p:nvSpPr>
            <p:cNvPr id="28" name="Textfeld 27">
              <a:extLst>
                <a:ext uri="{FF2B5EF4-FFF2-40B4-BE49-F238E27FC236}">
                  <a16:creationId xmlns:a16="http://schemas.microsoft.com/office/drawing/2014/main" id="{5DF00F84-82CC-1238-18D1-5E53F89ACF5B}"/>
                </a:ext>
              </a:extLst>
            </p:cNvPr>
            <p:cNvSpPr txBox="1"/>
            <p:nvPr/>
          </p:nvSpPr>
          <p:spPr>
            <a:xfrm>
              <a:off x="5962958" y="1588027"/>
              <a:ext cx="1573957" cy="338554"/>
            </a:xfrm>
            <a:prstGeom prst="rect">
              <a:avLst/>
            </a:prstGeom>
            <a:noFill/>
          </p:spPr>
          <p:txBody>
            <a:bodyPr wrap="none" rtlCol="0">
              <a:spAutoFit/>
            </a:bodyPr>
            <a:lstStyle/>
            <a:p>
              <a:r>
                <a:rPr lang="en-GB" sz="1600" b="1" dirty="0">
                  <a:solidFill>
                    <a:prstClr val="black"/>
                  </a:solidFill>
                  <a:latin typeface="Frutiger LT Com 45 Light"/>
                </a:rPr>
                <a:t>final electrode</a:t>
              </a:r>
            </a:p>
          </p:txBody>
        </p:sp>
        <p:sp>
          <p:nvSpPr>
            <p:cNvPr id="29" name="Textfeld 28">
              <a:extLst>
                <a:ext uri="{FF2B5EF4-FFF2-40B4-BE49-F238E27FC236}">
                  <a16:creationId xmlns:a16="http://schemas.microsoft.com/office/drawing/2014/main" id="{EE891DAD-A9D4-1CA5-92CC-A830547B452A}"/>
                </a:ext>
              </a:extLst>
            </p:cNvPr>
            <p:cNvSpPr txBox="1"/>
            <p:nvPr/>
          </p:nvSpPr>
          <p:spPr>
            <a:xfrm>
              <a:off x="1165124" y="5711090"/>
              <a:ext cx="1426745" cy="276999"/>
            </a:xfrm>
            <a:prstGeom prst="rect">
              <a:avLst/>
            </a:prstGeom>
            <a:noFill/>
          </p:spPr>
          <p:txBody>
            <a:bodyPr wrap="square" rtlCol="0">
              <a:spAutoFit/>
            </a:bodyPr>
            <a:lstStyle/>
            <a:p>
              <a:r>
                <a:rPr lang="en-GB" sz="1200" b="1" dirty="0">
                  <a:solidFill>
                    <a:prstClr val="black"/>
                  </a:solidFill>
                  <a:latin typeface="Frutiger LT Com 45 Light"/>
                </a:rPr>
                <a:t>spray coating</a:t>
              </a:r>
            </a:p>
          </p:txBody>
        </p:sp>
        <p:pic>
          <p:nvPicPr>
            <p:cNvPr id="30" name="Grafik 29">
              <a:extLst>
                <a:ext uri="{FF2B5EF4-FFF2-40B4-BE49-F238E27FC236}">
                  <a16:creationId xmlns:a16="http://schemas.microsoft.com/office/drawing/2014/main" id="{59F90594-59DC-06F0-0CAA-AA7504C123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3160" y="2798868"/>
              <a:ext cx="1872000" cy="1872000"/>
            </a:xfrm>
            <a:prstGeom prst="rect">
              <a:avLst/>
            </a:prstGeom>
          </p:spPr>
        </p:pic>
      </p:grpSp>
      <p:sp>
        <p:nvSpPr>
          <p:cNvPr id="102" name="Textfeld 101">
            <a:extLst>
              <a:ext uri="{FF2B5EF4-FFF2-40B4-BE49-F238E27FC236}">
                <a16:creationId xmlns:a16="http://schemas.microsoft.com/office/drawing/2014/main" id="{EF0B1E35-5D4D-5003-C514-548BBD5B53BE}"/>
              </a:ext>
            </a:extLst>
          </p:cNvPr>
          <p:cNvSpPr txBox="1"/>
          <p:nvPr/>
        </p:nvSpPr>
        <p:spPr>
          <a:xfrm>
            <a:off x="12837804" y="7586124"/>
            <a:ext cx="2928879" cy="369332"/>
          </a:xfrm>
          <a:prstGeom prst="rect">
            <a:avLst/>
          </a:prstGeom>
          <a:noFill/>
        </p:spPr>
        <p:txBody>
          <a:bodyPr wrap="none" rtlCol="0">
            <a:spAutoFit/>
          </a:bodyPr>
          <a:lstStyle/>
          <a:p>
            <a:r>
              <a:rPr lang="de-DE" dirty="0"/>
              <a:t>Project and </a:t>
            </a:r>
            <a:r>
              <a:rPr lang="de-DE" dirty="0" err="1"/>
              <a:t>process</a:t>
            </a:r>
            <a:r>
              <a:rPr lang="de-DE" dirty="0"/>
              <a:t> </a:t>
            </a:r>
            <a:r>
              <a:rPr lang="de-DE" dirty="0" err="1"/>
              <a:t>overview</a:t>
            </a:r>
            <a:endParaRPr lang="de-D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de-DE"/>
            </a:p>
          </p:txBody>
        </p:sp>
      </p:grpSp>
      <p:grpSp>
        <p:nvGrpSpPr>
          <p:cNvPr id="4" name="Group 4"/>
          <p:cNvGrpSpPr/>
          <p:nvPr/>
        </p:nvGrpSpPr>
        <p:grpSpPr>
          <a:xfrm>
            <a:off x="611048" y="9534525"/>
            <a:ext cx="1730016" cy="547688"/>
            <a:chOff x="0" y="0"/>
            <a:chExt cx="2306688" cy="730250"/>
          </a:xfrm>
        </p:grpSpPr>
        <p:sp>
          <p:nvSpPr>
            <p:cNvPr id="5" name="Freeform 5"/>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cstate="print">
                <a:alphaModFix amt="0"/>
                <a:extLst>
                  <a:ext uri="{28A0092B-C50C-407E-A947-70E740481C1C}">
                    <a14:useLocalDpi xmlns:a14="http://schemas.microsoft.com/office/drawing/2010/main" val="0"/>
                  </a:ext>
                </a:extLst>
              </a:blip>
              <a:stretch>
                <a:fillRect/>
              </a:stretch>
            </a:blipFill>
          </p:spPr>
          <p:txBody>
            <a:bodyPr/>
            <a:lstStyle/>
            <a:p>
              <a:endParaRPr lang="de-DE"/>
            </a:p>
          </p:txBody>
        </p:sp>
        <p:sp>
          <p:nvSpPr>
            <p:cNvPr id="6" name="TextBox 6"/>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13/04/2026</a:t>
              </a:r>
            </a:p>
          </p:txBody>
        </p:sp>
      </p:grpSp>
      <p:grpSp>
        <p:nvGrpSpPr>
          <p:cNvPr id="7" name="Group 7"/>
          <p:cNvGrpSpPr/>
          <p:nvPr/>
        </p:nvGrpSpPr>
        <p:grpSpPr>
          <a:xfrm>
            <a:off x="2370268" y="9534525"/>
            <a:ext cx="6172200" cy="547688"/>
            <a:chOff x="0" y="0"/>
            <a:chExt cx="8229600" cy="730250"/>
          </a:xfrm>
        </p:grpSpPr>
        <p:sp>
          <p:nvSpPr>
            <p:cNvPr id="8" name="Freeform 8"/>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4" cstate="print">
                <a:alphaModFix amt="0"/>
                <a:extLst>
                  <a:ext uri="{28A0092B-C50C-407E-A947-70E740481C1C}">
                    <a14:useLocalDpi xmlns:a14="http://schemas.microsoft.com/office/drawing/2010/main" val="0"/>
                  </a:ext>
                </a:extLst>
              </a:blip>
              <a:stretch>
                <a:fillRect/>
              </a:stretch>
            </a:blipFill>
          </p:spPr>
          <p:txBody>
            <a:bodyPr/>
            <a:lstStyle/>
            <a:p>
              <a:endParaRPr lang="de-DE" dirty="0"/>
            </a:p>
          </p:txBody>
        </p:sp>
        <p:sp>
          <p:nvSpPr>
            <p:cNvPr id="9" name="TextBox 9"/>
            <p:cNvSpPr txBox="1"/>
            <p:nvPr/>
          </p:nvSpPr>
          <p:spPr>
            <a:xfrm>
              <a:off x="0" y="0"/>
              <a:ext cx="8229600"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LISPIE</a:t>
              </a:r>
            </a:p>
          </p:txBody>
        </p:sp>
      </p:grpSp>
      <p:grpSp>
        <p:nvGrpSpPr>
          <p:cNvPr id="10" name="Group 10"/>
          <p:cNvGrpSpPr/>
          <p:nvPr/>
        </p:nvGrpSpPr>
        <p:grpSpPr>
          <a:xfrm>
            <a:off x="16703011" y="9534525"/>
            <a:ext cx="865918" cy="547688"/>
            <a:chOff x="0" y="0"/>
            <a:chExt cx="1154557" cy="730250"/>
          </a:xfrm>
        </p:grpSpPr>
        <p:sp>
          <p:nvSpPr>
            <p:cNvPr id="11" name="Freeform 11"/>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5" cstate="print">
                <a:alphaModFix amt="0"/>
                <a:extLst>
                  <a:ext uri="{28A0092B-C50C-407E-A947-70E740481C1C}">
                    <a14:useLocalDpi xmlns:a14="http://schemas.microsoft.com/office/drawing/2010/main" val="0"/>
                  </a:ext>
                </a:extLst>
              </a:blip>
              <a:stretch>
                <a:fillRect/>
              </a:stretch>
            </a:blipFill>
          </p:spPr>
          <p:txBody>
            <a:bodyPr/>
            <a:lstStyle/>
            <a:p>
              <a:endParaRPr lang="de-DE"/>
            </a:p>
          </p:txBody>
        </p:sp>
        <p:sp>
          <p:nvSpPr>
            <p:cNvPr id="12" name="TextBox 12"/>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2</a:t>
              </a:r>
            </a:p>
          </p:txBody>
        </p:sp>
      </p:grpSp>
      <p:sp>
        <p:nvSpPr>
          <p:cNvPr id="14" name="TextBox 14"/>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 The Challenge (Why this matters)</a:t>
            </a:r>
          </a:p>
        </p:txBody>
      </p:sp>
      <p:sp>
        <p:nvSpPr>
          <p:cNvPr id="15" name="TextBox 15"/>
          <p:cNvSpPr txBox="1"/>
          <p:nvPr/>
        </p:nvSpPr>
        <p:spPr>
          <a:xfrm>
            <a:off x="-90993" y="1638300"/>
            <a:ext cx="13065883" cy="7872604"/>
          </a:xfrm>
          <a:prstGeom prst="rect">
            <a:avLst/>
          </a:prstGeom>
        </p:spPr>
        <p:txBody>
          <a:bodyPr wrap="square" lIns="0" tIns="0" rIns="0" bIns="0" rtlCol="0" anchor="t">
            <a:spAutoFit/>
          </a:bodyPr>
          <a:lstStyle/>
          <a:p>
            <a:pPr marL="678656" lvl="1" indent="-339328" algn="l">
              <a:lnSpc>
                <a:spcPts val="4050"/>
              </a:lnSpc>
              <a:buFont typeface="Arial"/>
              <a:buChar char="•"/>
            </a:pPr>
            <a:r>
              <a:rPr lang="en-US" sz="3200" dirty="0">
                <a:solidFill>
                  <a:srgbClr val="74777B"/>
                </a:solidFill>
                <a:latin typeface="DM Sans"/>
                <a:ea typeface="DM Sans"/>
                <a:cs typeface="DM Sans"/>
                <a:sym typeface="DM Sans"/>
              </a:rPr>
              <a:t>PGM-free electrodes on the basis of metal foams and especially nickel foams have been demonstrated to exhibit excellent performance.</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However, the activity and stability of these electrodes strongly depend on the uniformity and high quality of the coating process that is used to deposit and attach the catalyst on the substrate´s surface.</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Catalyst layers have to be permanently mechanically connected to the substrate across the whole surface area (i.e. without stresses to avoid delamination).</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This is a challenging task for the manufacturers of electrodes due to the electrodes´ large and increasing areas (of several square meters).</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A scalable and automatable coating process that can be adapted to the different materials systems used for OER and HER.</a:t>
            </a:r>
          </a:p>
        </p:txBody>
      </p:sp>
      <p:grpSp>
        <p:nvGrpSpPr>
          <p:cNvPr id="27" name="Gruppieren 26">
            <a:extLst>
              <a:ext uri="{FF2B5EF4-FFF2-40B4-BE49-F238E27FC236}">
                <a16:creationId xmlns:a16="http://schemas.microsoft.com/office/drawing/2014/main" id="{2DE5BEC4-E1C5-404D-877B-9E3EE15781FB}"/>
              </a:ext>
            </a:extLst>
          </p:cNvPr>
          <p:cNvGrpSpPr/>
          <p:nvPr/>
        </p:nvGrpSpPr>
        <p:grpSpPr>
          <a:xfrm>
            <a:off x="13292893" y="6406951"/>
            <a:ext cx="4384040" cy="3336465"/>
            <a:chOff x="13944600" y="4001527"/>
            <a:chExt cx="4384040" cy="3336465"/>
          </a:xfrm>
        </p:grpSpPr>
        <p:grpSp>
          <p:nvGrpSpPr>
            <p:cNvPr id="26" name="Gruppieren 25">
              <a:extLst>
                <a:ext uri="{FF2B5EF4-FFF2-40B4-BE49-F238E27FC236}">
                  <a16:creationId xmlns:a16="http://schemas.microsoft.com/office/drawing/2014/main" id="{4A7AC09A-7E74-5FB9-483E-322D7B989D48}"/>
                </a:ext>
              </a:extLst>
            </p:cNvPr>
            <p:cNvGrpSpPr/>
            <p:nvPr/>
          </p:nvGrpSpPr>
          <p:grpSpPr>
            <a:xfrm>
              <a:off x="13994317" y="4001527"/>
              <a:ext cx="4334323" cy="3183103"/>
              <a:chOff x="13994317" y="4001527"/>
              <a:chExt cx="4334323" cy="3183103"/>
            </a:xfrm>
          </p:grpSpPr>
          <p:pic>
            <p:nvPicPr>
              <p:cNvPr id="13" name="Grafik 12" descr="Technology Readiness Level – Wikipedia">
                <a:extLst>
                  <a:ext uri="{FF2B5EF4-FFF2-40B4-BE49-F238E27FC236}">
                    <a16:creationId xmlns:a16="http://schemas.microsoft.com/office/drawing/2014/main" id="{E298ED21-FACB-F80E-28DD-E00048C6CF1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94317" y="4001527"/>
                <a:ext cx="2154555" cy="3165475"/>
              </a:xfrm>
              <a:prstGeom prst="rect">
                <a:avLst/>
              </a:prstGeom>
              <a:noFill/>
              <a:ln>
                <a:noFill/>
              </a:ln>
            </p:spPr>
          </p:pic>
          <p:sp>
            <p:nvSpPr>
              <p:cNvPr id="16" name="Rechteck 15">
                <a:extLst>
                  <a:ext uri="{FF2B5EF4-FFF2-40B4-BE49-F238E27FC236}">
                    <a16:creationId xmlns:a16="http://schemas.microsoft.com/office/drawing/2014/main" id="{52F7EDBE-9E14-503D-F354-0C1B69E02708}"/>
                  </a:ext>
                </a:extLst>
              </p:cNvPr>
              <p:cNvSpPr/>
              <p:nvPr/>
            </p:nvSpPr>
            <p:spPr>
              <a:xfrm>
                <a:off x="15550515" y="5172950"/>
                <a:ext cx="497840" cy="607060"/>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Rechteck 16">
                <a:extLst>
                  <a:ext uri="{FF2B5EF4-FFF2-40B4-BE49-F238E27FC236}">
                    <a16:creationId xmlns:a16="http://schemas.microsoft.com/office/drawing/2014/main" id="{4A172B91-DE1E-8122-D940-3429A53C1559}"/>
                  </a:ext>
                </a:extLst>
              </p:cNvPr>
              <p:cNvSpPr/>
              <p:nvPr/>
            </p:nvSpPr>
            <p:spPr>
              <a:xfrm>
                <a:off x="15544800" y="5780645"/>
                <a:ext cx="497840" cy="607060"/>
              </a:xfrm>
              <a:prstGeom prst="rect">
                <a:avLst/>
              </a:prstGeom>
              <a:noFill/>
              <a:ln w="38100">
                <a:solidFill>
                  <a:schemeClr val="tx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pic>
            <p:nvPicPr>
              <p:cNvPr id="18" name="Grafik 17">
                <a:extLst>
                  <a:ext uri="{FF2B5EF4-FFF2-40B4-BE49-F238E27FC236}">
                    <a16:creationId xmlns:a16="http://schemas.microsoft.com/office/drawing/2014/main" id="{2A81680F-1493-26E3-9B94-5A329CC78D7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555720" y="4458575"/>
                <a:ext cx="1077595" cy="1084580"/>
              </a:xfrm>
              <a:prstGeom prst="rect">
                <a:avLst/>
              </a:prstGeom>
              <a:noFill/>
              <a:ln>
                <a:noFill/>
              </a:ln>
            </p:spPr>
          </p:pic>
          <p:sp>
            <p:nvSpPr>
              <p:cNvPr id="19" name="Textfeld 2">
                <a:extLst>
                  <a:ext uri="{FF2B5EF4-FFF2-40B4-BE49-F238E27FC236}">
                    <a16:creationId xmlns:a16="http://schemas.microsoft.com/office/drawing/2014/main" id="{3879067E-DC85-6C3F-464F-D7DC657A00F0}"/>
                  </a:ext>
                </a:extLst>
              </p:cNvPr>
              <p:cNvSpPr txBox="1">
                <a:spLocks noChangeArrowheads="1"/>
              </p:cNvSpPr>
              <p:nvPr/>
            </p:nvSpPr>
            <p:spPr bwMode="auto">
              <a:xfrm>
                <a:off x="17194781" y="5344400"/>
                <a:ext cx="818515" cy="397510"/>
              </a:xfrm>
              <a:prstGeom prst="rect">
                <a:avLst/>
              </a:prstGeom>
              <a:noFill/>
              <a:ln w="9525">
                <a:noFill/>
                <a:miter lim="800000"/>
                <a:headEnd/>
                <a:tailEnd/>
              </a:ln>
            </p:spPr>
            <p:txBody>
              <a:bodyPr rot="0" vert="horz" wrap="square" lIns="91440" tIns="45720" rIns="91440" bIns="45720" anchor="t" anchorCtr="0">
                <a:noAutofit/>
              </a:bodyPr>
              <a:lstStyle/>
              <a:p>
                <a:pPr>
                  <a:buNone/>
                </a:pPr>
                <a:r>
                  <a:rPr lang="en-US" sz="900" i="1" dirty="0">
                    <a:effectLst/>
                    <a:latin typeface="DM Sans" pitchFamily="2" charset="0"/>
                    <a:ea typeface="DM Sans" pitchFamily="2" charset="0"/>
                    <a:cs typeface="DM Sans" pitchFamily="2" charset="0"/>
                  </a:rPr>
                  <a:t>© USI</a:t>
                </a:r>
                <a:endParaRPr lang="de-DE" sz="1100" dirty="0">
                  <a:effectLst/>
                  <a:latin typeface="DM Sans" pitchFamily="2" charset="0"/>
                  <a:ea typeface="DM Sans" pitchFamily="2" charset="0"/>
                  <a:cs typeface="DM Sans" pitchFamily="2" charset="0"/>
                </a:endParaRPr>
              </a:p>
            </p:txBody>
          </p:sp>
          <p:pic>
            <p:nvPicPr>
              <p:cNvPr id="20" name="Grafik 19" descr="DF-Farbspritzpistole 1,5 mm Düse">
                <a:extLst>
                  <a:ext uri="{FF2B5EF4-FFF2-40B4-BE49-F238E27FC236}">
                    <a16:creationId xmlns:a16="http://schemas.microsoft.com/office/drawing/2014/main" id="{E8233091-2A7A-B8D8-F527-7C0011A9EE9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438880" y="5846685"/>
                <a:ext cx="1036955" cy="1155700"/>
              </a:xfrm>
              <a:prstGeom prst="rect">
                <a:avLst/>
              </a:prstGeom>
              <a:noFill/>
              <a:ln>
                <a:noFill/>
              </a:ln>
            </p:spPr>
          </p:pic>
          <p:sp>
            <p:nvSpPr>
              <p:cNvPr id="21" name="Textfeld 2">
                <a:extLst>
                  <a:ext uri="{FF2B5EF4-FFF2-40B4-BE49-F238E27FC236}">
                    <a16:creationId xmlns:a16="http://schemas.microsoft.com/office/drawing/2014/main" id="{BE83C01A-EF90-8810-9CCD-3EC0BBB8DB4F}"/>
                  </a:ext>
                </a:extLst>
              </p:cNvPr>
              <p:cNvSpPr txBox="1">
                <a:spLocks noChangeArrowheads="1"/>
              </p:cNvSpPr>
              <p:nvPr/>
            </p:nvSpPr>
            <p:spPr bwMode="auto">
              <a:xfrm>
                <a:off x="17169130" y="6787120"/>
                <a:ext cx="1159510" cy="397510"/>
              </a:xfrm>
              <a:prstGeom prst="rect">
                <a:avLst/>
              </a:prstGeom>
              <a:noFill/>
              <a:ln w="9525">
                <a:noFill/>
                <a:miter lim="800000"/>
                <a:headEnd/>
                <a:tailEnd/>
              </a:ln>
            </p:spPr>
            <p:txBody>
              <a:bodyPr rot="0" vert="horz" wrap="square" lIns="91440" tIns="45720" rIns="91440" bIns="45720" anchor="t" anchorCtr="0">
                <a:noAutofit/>
              </a:bodyPr>
              <a:lstStyle/>
              <a:p>
                <a:pPr>
                  <a:buNone/>
                </a:pPr>
                <a:r>
                  <a:rPr lang="en-US" sz="900" i="1" dirty="0">
                    <a:solidFill>
                      <a:srgbClr val="4D4F52"/>
                    </a:solidFill>
                    <a:effectLst/>
                    <a:latin typeface="DM Sans" pitchFamily="2" charset="0"/>
                    <a:ea typeface="DM Sans" pitchFamily="2" charset="0"/>
                    <a:cs typeface="DM Sans" pitchFamily="2" charset="0"/>
                  </a:rPr>
                  <a:t>© DF Tools</a:t>
                </a:r>
                <a:endParaRPr lang="de-DE" sz="1100" dirty="0">
                  <a:solidFill>
                    <a:srgbClr val="4D4F52"/>
                  </a:solidFill>
                  <a:effectLst/>
                  <a:latin typeface="DM Sans" pitchFamily="2" charset="0"/>
                  <a:ea typeface="DM Sans" pitchFamily="2" charset="0"/>
                  <a:cs typeface="DM Sans" pitchFamily="2" charset="0"/>
                </a:endParaRPr>
              </a:p>
            </p:txBody>
          </p:sp>
          <p:cxnSp>
            <p:nvCxnSpPr>
              <p:cNvPr id="22" name="Gerader Verbinder 21">
                <a:extLst>
                  <a:ext uri="{FF2B5EF4-FFF2-40B4-BE49-F238E27FC236}">
                    <a16:creationId xmlns:a16="http://schemas.microsoft.com/office/drawing/2014/main" id="{BF81D3D1-ED55-291E-F8D5-1C67FC1022B0}"/>
                  </a:ext>
                </a:extLst>
              </p:cNvPr>
              <p:cNvCxnSpPr>
                <a:cxnSpLocks/>
              </p:cNvCxnSpPr>
              <p:nvPr/>
            </p:nvCxnSpPr>
            <p:spPr>
              <a:xfrm flipV="1">
                <a:off x="16048990" y="4948160"/>
                <a:ext cx="506095" cy="46355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5" name="Textfeld 24">
              <a:extLst>
                <a:ext uri="{FF2B5EF4-FFF2-40B4-BE49-F238E27FC236}">
                  <a16:creationId xmlns:a16="http://schemas.microsoft.com/office/drawing/2014/main" id="{4431AD35-A529-8375-3B48-E1AFBEA064FC}"/>
                </a:ext>
              </a:extLst>
            </p:cNvPr>
            <p:cNvSpPr txBox="1"/>
            <p:nvPr/>
          </p:nvSpPr>
          <p:spPr>
            <a:xfrm>
              <a:off x="13944600" y="7107160"/>
              <a:ext cx="2971800" cy="230832"/>
            </a:xfrm>
            <a:prstGeom prst="rect">
              <a:avLst/>
            </a:prstGeom>
            <a:noFill/>
          </p:spPr>
          <p:txBody>
            <a:bodyPr wrap="square">
              <a:spAutoFit/>
            </a:bodyPr>
            <a:lstStyle/>
            <a:p>
              <a:pPr algn="just">
                <a:spcAft>
                  <a:spcPts val="1000"/>
                </a:spcAft>
                <a:buNone/>
              </a:pPr>
              <a:r>
                <a:rPr lang="en-US" sz="900" i="1" dirty="0">
                  <a:solidFill>
                    <a:srgbClr val="4D4F52"/>
                  </a:solidFill>
                  <a:effectLst/>
                  <a:latin typeface="Calibri" panose="020F0502020204030204" pitchFamily="34" charset="0"/>
                  <a:ea typeface="Meiryo" panose="020B0604030504040204" pitchFamily="34" charset="-128"/>
                  <a:cs typeface="Arial" panose="020B0604020202020204" pitchFamily="34" charset="0"/>
                </a:rPr>
                <a:t>https://de.wikipedia.org/wiki/Technology_Readiness_Level</a:t>
              </a:r>
              <a:endParaRPr lang="de-DE" sz="1100" dirty="0">
                <a:solidFill>
                  <a:srgbClr val="4D4F52"/>
                </a:solidFill>
                <a:effectLst/>
                <a:latin typeface="DM Sans" pitchFamily="2" charset="0"/>
                <a:ea typeface="DM Sans" pitchFamily="2" charset="0"/>
                <a:cs typeface="DM Sans" pitchFamily="2" charset="0"/>
              </a:endParaRPr>
            </a:p>
          </p:txBody>
        </p:sp>
      </p:grpSp>
      <p:sp>
        <p:nvSpPr>
          <p:cNvPr id="29" name="Textfeld 28">
            <a:extLst>
              <a:ext uri="{FF2B5EF4-FFF2-40B4-BE49-F238E27FC236}">
                <a16:creationId xmlns:a16="http://schemas.microsoft.com/office/drawing/2014/main" id="{6EE73C5B-8E39-8A3E-C47D-49EEF18652DD}"/>
              </a:ext>
            </a:extLst>
          </p:cNvPr>
          <p:cNvSpPr txBox="1"/>
          <p:nvPr/>
        </p:nvSpPr>
        <p:spPr>
          <a:xfrm>
            <a:off x="13787482" y="9748706"/>
            <a:ext cx="2982611" cy="369332"/>
          </a:xfrm>
          <a:prstGeom prst="rect">
            <a:avLst/>
          </a:prstGeom>
          <a:noFill/>
        </p:spPr>
        <p:txBody>
          <a:bodyPr wrap="none" rtlCol="0">
            <a:spAutoFit/>
          </a:bodyPr>
          <a:lstStyle/>
          <a:p>
            <a:r>
              <a:rPr lang="de-DE" dirty="0" err="1"/>
              <a:t>Expected</a:t>
            </a:r>
            <a:r>
              <a:rPr lang="de-DE" dirty="0"/>
              <a:t> </a:t>
            </a:r>
            <a:r>
              <a:rPr lang="de-DE" dirty="0" err="1"/>
              <a:t>increase</a:t>
            </a:r>
            <a:r>
              <a:rPr lang="de-DE" dirty="0"/>
              <a:t> in TRL </a:t>
            </a:r>
            <a:r>
              <a:rPr lang="de-DE" dirty="0" err="1"/>
              <a:t>level</a:t>
            </a:r>
            <a:endParaRPr lang="de-DE" dirty="0"/>
          </a:p>
        </p:txBody>
      </p:sp>
      <p:grpSp>
        <p:nvGrpSpPr>
          <p:cNvPr id="36" name="Gruppieren 35">
            <a:extLst>
              <a:ext uri="{FF2B5EF4-FFF2-40B4-BE49-F238E27FC236}">
                <a16:creationId xmlns:a16="http://schemas.microsoft.com/office/drawing/2014/main" id="{0A09111E-9C7A-B012-A423-CE7E786DA56D}"/>
              </a:ext>
            </a:extLst>
          </p:cNvPr>
          <p:cNvGrpSpPr/>
          <p:nvPr/>
        </p:nvGrpSpPr>
        <p:grpSpPr>
          <a:xfrm>
            <a:off x="13647058" y="1303670"/>
            <a:ext cx="3921871" cy="4573666"/>
            <a:chOff x="13647058" y="1303670"/>
            <a:chExt cx="3921871" cy="4573666"/>
          </a:xfrm>
        </p:grpSpPr>
        <p:pic>
          <p:nvPicPr>
            <p:cNvPr id="31" name="Grafik 30">
              <a:extLst>
                <a:ext uri="{FF2B5EF4-FFF2-40B4-BE49-F238E27FC236}">
                  <a16:creationId xmlns:a16="http://schemas.microsoft.com/office/drawing/2014/main" id="{2B0A5C21-C270-4F5D-7185-FE1497FFEE05}"/>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a:stretch>
              <a:fillRect/>
            </a:stretch>
          </p:blipFill>
          <p:spPr>
            <a:xfrm>
              <a:off x="14302591" y="1303670"/>
              <a:ext cx="2969164" cy="2315830"/>
            </a:xfrm>
            <a:prstGeom prst="rect">
              <a:avLst/>
            </a:prstGeom>
          </p:spPr>
        </p:pic>
        <p:pic>
          <p:nvPicPr>
            <p:cNvPr id="33" name="Grafik 32">
              <a:extLst>
                <a:ext uri="{FF2B5EF4-FFF2-40B4-BE49-F238E27FC236}">
                  <a16:creationId xmlns:a16="http://schemas.microsoft.com/office/drawing/2014/main" id="{32466536-F41C-0311-E66E-FA0DDF9056F5}"/>
                </a:ext>
              </a:extLst>
            </p:cNvPr>
            <p:cNvPicPr>
              <a:picLocks noChangeAspect="1"/>
            </p:cNvPicPr>
            <p:nvPr/>
          </p:nvPicPr>
          <p:blipFill>
            <a:blip r:embed="rId11" cstate="print">
              <a:extLst>
                <a:ext uri="{28A0092B-C50C-407E-A947-70E740481C1C}">
                  <a14:useLocalDpi xmlns:a14="http://schemas.microsoft.com/office/drawing/2010/main" val="0"/>
                </a:ext>
              </a:extLst>
            </a:blip>
            <a:srcRect l="10491" t="27656" r="7796"/>
            <a:stretch>
              <a:fillRect/>
            </a:stretch>
          </p:blipFill>
          <p:spPr>
            <a:xfrm>
              <a:off x="13647058" y="3562536"/>
              <a:ext cx="3921871" cy="2314800"/>
            </a:xfrm>
            <a:prstGeom prst="rect">
              <a:avLst/>
            </a:prstGeom>
          </p:spPr>
        </p:pic>
      </p:grpSp>
      <p:sp>
        <p:nvSpPr>
          <p:cNvPr id="35" name="Textfeld 34">
            <a:extLst>
              <a:ext uri="{FF2B5EF4-FFF2-40B4-BE49-F238E27FC236}">
                <a16:creationId xmlns:a16="http://schemas.microsoft.com/office/drawing/2014/main" id="{15D239A9-C861-9405-61CA-BDE1C1C9A5D3}"/>
              </a:ext>
            </a:extLst>
          </p:cNvPr>
          <p:cNvSpPr txBox="1"/>
          <p:nvPr/>
        </p:nvSpPr>
        <p:spPr>
          <a:xfrm>
            <a:off x="12663754" y="5809607"/>
            <a:ext cx="5776646" cy="369332"/>
          </a:xfrm>
          <a:prstGeom prst="rect">
            <a:avLst/>
          </a:prstGeom>
          <a:noFill/>
        </p:spPr>
        <p:txBody>
          <a:bodyPr wrap="none" rtlCol="0">
            <a:spAutoFit/>
          </a:bodyPr>
          <a:lstStyle/>
          <a:p>
            <a:r>
              <a:rPr lang="de-DE" dirty="0" err="1"/>
              <a:t>Visualisation</a:t>
            </a:r>
            <a:r>
              <a:rPr lang="de-DE" dirty="0"/>
              <a:t> of </a:t>
            </a:r>
            <a:r>
              <a:rPr lang="de-DE" dirty="0" err="1"/>
              <a:t>increasing</a:t>
            </a:r>
            <a:r>
              <a:rPr lang="de-DE" dirty="0"/>
              <a:t> </a:t>
            </a:r>
            <a:r>
              <a:rPr lang="de-DE" dirty="0" err="1"/>
              <a:t>size</a:t>
            </a:r>
            <a:r>
              <a:rPr lang="de-DE" dirty="0"/>
              <a:t> and </a:t>
            </a:r>
            <a:r>
              <a:rPr lang="de-DE" dirty="0" err="1"/>
              <a:t>uniformity</a:t>
            </a:r>
            <a:r>
              <a:rPr lang="de-DE" dirty="0"/>
              <a:t> </a:t>
            </a:r>
            <a:r>
              <a:rPr lang="de-DE" dirty="0" err="1"/>
              <a:t>requirements</a:t>
            </a:r>
            <a:endParaRPr lang="de-D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de-DE"/>
            </a:p>
          </p:txBody>
        </p:sp>
      </p:grpSp>
      <p:sp>
        <p:nvSpPr>
          <p:cNvPr id="4" name="TextBox 4"/>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What we did (our solution)</a:t>
            </a:r>
          </a:p>
        </p:txBody>
      </p:sp>
      <p:sp>
        <p:nvSpPr>
          <p:cNvPr id="5" name="TextBox 5"/>
          <p:cNvSpPr txBox="1"/>
          <p:nvPr/>
        </p:nvSpPr>
        <p:spPr>
          <a:xfrm>
            <a:off x="274091" y="1462713"/>
            <a:ext cx="11260912" cy="7872604"/>
          </a:xfrm>
          <a:prstGeom prst="rect">
            <a:avLst/>
          </a:prstGeom>
        </p:spPr>
        <p:txBody>
          <a:bodyPr wrap="square" lIns="0" tIns="0" rIns="0" bIns="0" rtlCol="0" anchor="t">
            <a:spAutoFit/>
          </a:bodyPr>
          <a:lstStyle/>
          <a:p>
            <a:pPr marL="678656" lvl="1" indent="-339328" algn="l">
              <a:lnSpc>
                <a:spcPts val="4050"/>
              </a:lnSpc>
              <a:buFont typeface="Arial"/>
              <a:buChar char="•"/>
            </a:pPr>
            <a:r>
              <a:rPr lang="en-US" sz="3200" dirty="0">
                <a:solidFill>
                  <a:srgbClr val="74777B"/>
                </a:solidFill>
                <a:latin typeface="DM Sans"/>
                <a:ea typeface="DM Sans"/>
                <a:cs typeface="DM Sans"/>
                <a:sym typeface="DM Sans"/>
              </a:rPr>
              <a:t>FHG IFAM has developed and sequentially </a:t>
            </a:r>
            <a:r>
              <a:rPr lang="en-US" sz="3200" dirty="0" err="1">
                <a:solidFill>
                  <a:srgbClr val="74777B"/>
                </a:solidFill>
                <a:latin typeface="DM Sans"/>
                <a:ea typeface="DM Sans"/>
                <a:cs typeface="DM Sans"/>
                <a:sym typeface="DM Sans"/>
              </a:rPr>
              <a:t>optimised</a:t>
            </a:r>
            <a:r>
              <a:rPr lang="en-US" sz="3200" dirty="0">
                <a:solidFill>
                  <a:srgbClr val="74777B"/>
                </a:solidFill>
                <a:latin typeface="DM Sans"/>
                <a:ea typeface="DM Sans"/>
                <a:cs typeface="DM Sans"/>
                <a:sym typeface="DM Sans"/>
              </a:rPr>
              <a:t> two ink formulations:</a:t>
            </a:r>
          </a:p>
          <a:p>
            <a:pPr marL="1082278" lvl="1" indent="-742950" algn="l">
              <a:lnSpc>
                <a:spcPts val="4050"/>
              </a:lnSpc>
              <a:buFont typeface="+mj-lt"/>
              <a:buAutoNum type="arabicParenBoth"/>
            </a:pPr>
            <a:r>
              <a:rPr lang="en-US" sz="3200" dirty="0">
                <a:solidFill>
                  <a:srgbClr val="74777B"/>
                </a:solidFill>
                <a:latin typeface="DM Sans"/>
                <a:ea typeface="DM Sans"/>
                <a:cs typeface="DM Sans"/>
                <a:sym typeface="DM Sans"/>
              </a:rPr>
              <a:t>An ethanol-based ink containing Al as the to-be-deposited species for the production of a Raney-Ni-like surface on a Ni cathode (HER), and</a:t>
            </a:r>
          </a:p>
          <a:p>
            <a:pPr marL="1082278" lvl="1" indent="-742950" algn="l">
              <a:lnSpc>
                <a:spcPts val="4050"/>
              </a:lnSpc>
              <a:buFont typeface="+mj-lt"/>
              <a:buAutoNum type="arabicParenBoth"/>
            </a:pPr>
            <a:r>
              <a:rPr lang="en-US" sz="3200" dirty="0">
                <a:solidFill>
                  <a:srgbClr val="74777B"/>
                </a:solidFill>
                <a:latin typeface="DM Sans"/>
                <a:ea typeface="DM Sans"/>
                <a:cs typeface="DM Sans"/>
                <a:sym typeface="DM Sans"/>
              </a:rPr>
              <a:t>An ethanol-based ink containing Ni and Fe particles for the generation of Ni-Fe-surfaces on a Ni anode (OER)</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The type of binder and </a:t>
            </a:r>
            <a:r>
              <a:rPr lang="en-US" sz="3200" dirty="0" err="1">
                <a:solidFill>
                  <a:srgbClr val="74777B"/>
                </a:solidFill>
                <a:latin typeface="DM Sans"/>
                <a:ea typeface="DM Sans"/>
                <a:cs typeface="DM Sans"/>
                <a:sym typeface="DM Sans"/>
              </a:rPr>
              <a:t>stabilisers</a:t>
            </a:r>
            <a:r>
              <a:rPr lang="en-US" sz="3200" dirty="0">
                <a:solidFill>
                  <a:srgbClr val="74777B"/>
                </a:solidFill>
                <a:latin typeface="DM Sans"/>
                <a:ea typeface="DM Sans"/>
                <a:cs typeface="DM Sans"/>
                <a:sym typeface="DM Sans"/>
              </a:rPr>
              <a:t> as well as their content in the ink were adapted for the automated spray coating procedure and the used air brush nozzle</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The inks were sprayed on </a:t>
            </a:r>
            <a:r>
              <a:rPr lang="en-US" sz="3200" dirty="0" err="1">
                <a:solidFill>
                  <a:srgbClr val="74777B"/>
                </a:solidFill>
                <a:latin typeface="DM Sans"/>
                <a:ea typeface="DM Sans"/>
                <a:cs typeface="DM Sans"/>
                <a:sym typeface="DM Sans"/>
              </a:rPr>
              <a:t>Alantum</a:t>
            </a:r>
            <a:r>
              <a:rPr lang="en-US" sz="3200" dirty="0">
                <a:solidFill>
                  <a:srgbClr val="74777B"/>
                </a:solidFill>
                <a:latin typeface="DM Sans"/>
                <a:ea typeface="DM Sans"/>
                <a:cs typeface="DM Sans"/>
                <a:sym typeface="DM Sans"/>
              </a:rPr>
              <a:t>-supplied Ni foam substrates, heat treated and </a:t>
            </a:r>
            <a:r>
              <a:rPr lang="en-US" sz="3200" dirty="0" err="1">
                <a:solidFill>
                  <a:srgbClr val="74777B"/>
                </a:solidFill>
                <a:latin typeface="DM Sans"/>
                <a:ea typeface="DM Sans"/>
                <a:cs typeface="DM Sans"/>
                <a:sym typeface="DM Sans"/>
              </a:rPr>
              <a:t>analysed</a:t>
            </a:r>
            <a:endParaRPr lang="en-US" sz="3200" dirty="0">
              <a:solidFill>
                <a:srgbClr val="74777B"/>
              </a:solidFill>
              <a:latin typeface="DM Sans"/>
              <a:ea typeface="DM Sans"/>
              <a:cs typeface="DM Sans"/>
              <a:sym typeface="DM Sans"/>
            </a:endParaRP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The electrochemical performance is evaluated in three-electrode arrangement</a:t>
            </a:r>
          </a:p>
        </p:txBody>
      </p:sp>
      <p:grpSp>
        <p:nvGrpSpPr>
          <p:cNvPr id="6" name="Group 6"/>
          <p:cNvGrpSpPr/>
          <p:nvPr/>
        </p:nvGrpSpPr>
        <p:grpSpPr>
          <a:xfrm>
            <a:off x="611048" y="9534525"/>
            <a:ext cx="1730016" cy="547688"/>
            <a:chOff x="0" y="0"/>
            <a:chExt cx="2306688" cy="730250"/>
          </a:xfrm>
        </p:grpSpPr>
        <p:sp>
          <p:nvSpPr>
            <p:cNvPr id="7" name="Freeform 7"/>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cstate="print">
                <a:alphaModFix amt="0"/>
                <a:extLst>
                  <a:ext uri="{28A0092B-C50C-407E-A947-70E740481C1C}">
                    <a14:useLocalDpi xmlns:a14="http://schemas.microsoft.com/office/drawing/2010/main" val="0"/>
                  </a:ext>
                </a:extLst>
              </a:blip>
              <a:stretch>
                <a:fillRect/>
              </a:stretch>
            </a:blipFill>
          </p:spPr>
          <p:txBody>
            <a:bodyPr/>
            <a:lstStyle/>
            <a:p>
              <a:endParaRPr lang="de-DE"/>
            </a:p>
          </p:txBody>
        </p:sp>
        <p:sp>
          <p:nvSpPr>
            <p:cNvPr id="8" name="TextBox 8"/>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13/04/2026</a:t>
              </a:r>
            </a:p>
          </p:txBody>
        </p:sp>
      </p:gr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4" cstate="print">
                <a:alphaModFix amt="0"/>
                <a:extLst>
                  <a:ext uri="{28A0092B-C50C-407E-A947-70E740481C1C}">
                    <a14:useLocalDpi xmlns:a14="http://schemas.microsoft.com/office/drawing/2010/main" val="0"/>
                  </a:ext>
                </a:extLst>
              </a:blip>
              <a:stretch>
                <a:fillRect/>
              </a:stretch>
            </a:blipFill>
          </p:spPr>
          <p:txBody>
            <a:bodyPr/>
            <a:lstStyle/>
            <a:p>
              <a:endParaRPr lang="de-DE"/>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2</a:t>
              </a:r>
            </a:p>
          </p:txBody>
        </p:sp>
      </p:grpSp>
      <p:grpSp>
        <p:nvGrpSpPr>
          <p:cNvPr id="19" name="Group 7">
            <a:extLst>
              <a:ext uri="{FF2B5EF4-FFF2-40B4-BE49-F238E27FC236}">
                <a16:creationId xmlns:a16="http://schemas.microsoft.com/office/drawing/2014/main" id="{2487869F-2342-4DFD-BAE3-14001402A851}"/>
              </a:ext>
            </a:extLst>
          </p:cNvPr>
          <p:cNvGrpSpPr/>
          <p:nvPr/>
        </p:nvGrpSpPr>
        <p:grpSpPr>
          <a:xfrm>
            <a:off x="2370268" y="9534525"/>
            <a:ext cx="6172200" cy="547688"/>
            <a:chOff x="0" y="0"/>
            <a:chExt cx="8229600" cy="730250"/>
          </a:xfrm>
        </p:grpSpPr>
        <p:sp>
          <p:nvSpPr>
            <p:cNvPr id="20" name="Freeform 8">
              <a:extLst>
                <a:ext uri="{FF2B5EF4-FFF2-40B4-BE49-F238E27FC236}">
                  <a16:creationId xmlns:a16="http://schemas.microsoft.com/office/drawing/2014/main" id="{ED86A571-6902-6DA9-05EB-51FFF65035A6}"/>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5" cstate="print">
                <a:alphaModFix amt="0"/>
                <a:extLst>
                  <a:ext uri="{28A0092B-C50C-407E-A947-70E740481C1C}">
                    <a14:useLocalDpi xmlns:a14="http://schemas.microsoft.com/office/drawing/2010/main" val="0"/>
                  </a:ext>
                </a:extLst>
              </a:blip>
              <a:stretch>
                <a:fillRect/>
              </a:stretch>
            </a:blipFill>
          </p:spPr>
          <p:txBody>
            <a:bodyPr/>
            <a:lstStyle/>
            <a:p>
              <a:endParaRPr lang="de-DE" dirty="0"/>
            </a:p>
          </p:txBody>
        </p:sp>
        <p:sp>
          <p:nvSpPr>
            <p:cNvPr id="21" name="TextBox 9">
              <a:extLst>
                <a:ext uri="{FF2B5EF4-FFF2-40B4-BE49-F238E27FC236}">
                  <a16:creationId xmlns:a16="http://schemas.microsoft.com/office/drawing/2014/main" id="{E10D3002-B380-F302-85E5-F9FC75ECD042}"/>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LISPIE</a:t>
              </a:r>
            </a:p>
          </p:txBody>
        </p:sp>
      </p:grpSp>
      <p:sp>
        <p:nvSpPr>
          <p:cNvPr id="119" name="Textfeld 118">
            <a:extLst>
              <a:ext uri="{FF2B5EF4-FFF2-40B4-BE49-F238E27FC236}">
                <a16:creationId xmlns:a16="http://schemas.microsoft.com/office/drawing/2014/main" id="{2C69A331-33B8-771F-4265-3B616E6A7720}"/>
              </a:ext>
            </a:extLst>
          </p:cNvPr>
          <p:cNvSpPr txBox="1"/>
          <p:nvPr/>
        </p:nvSpPr>
        <p:spPr>
          <a:xfrm>
            <a:off x="11638604" y="9049164"/>
            <a:ext cx="6649396" cy="923330"/>
          </a:xfrm>
          <a:prstGeom prst="rect">
            <a:avLst/>
          </a:prstGeom>
          <a:noFill/>
        </p:spPr>
        <p:txBody>
          <a:bodyPr wrap="square" rtlCol="0">
            <a:spAutoFit/>
          </a:bodyPr>
          <a:lstStyle/>
          <a:p>
            <a:r>
              <a:rPr lang="de-DE" dirty="0" err="1"/>
              <a:t>Ink</a:t>
            </a:r>
            <a:r>
              <a:rPr lang="de-DE" dirty="0"/>
              <a:t> </a:t>
            </a:r>
            <a:r>
              <a:rPr lang="de-DE" dirty="0" err="1"/>
              <a:t>optimisation</a:t>
            </a:r>
            <a:r>
              <a:rPr lang="de-DE" dirty="0"/>
              <a:t> (</a:t>
            </a:r>
            <a:r>
              <a:rPr lang="de-DE" dirty="0" err="1"/>
              <a:t>sedimentation</a:t>
            </a:r>
            <a:r>
              <a:rPr lang="de-DE" dirty="0"/>
              <a:t> </a:t>
            </a:r>
            <a:r>
              <a:rPr lang="de-DE" dirty="0" err="1"/>
              <a:t>test</a:t>
            </a:r>
            <a:r>
              <a:rPr lang="de-DE" dirty="0"/>
              <a:t>) as the </a:t>
            </a:r>
            <a:r>
              <a:rPr lang="de-DE" dirty="0" err="1"/>
              <a:t>basis</a:t>
            </a:r>
            <a:r>
              <a:rPr lang="de-DE" dirty="0"/>
              <a:t> for the </a:t>
            </a:r>
            <a:r>
              <a:rPr lang="de-DE" dirty="0" err="1"/>
              <a:t>automated</a:t>
            </a:r>
            <a:r>
              <a:rPr lang="de-DE" dirty="0"/>
              <a:t> spray </a:t>
            </a:r>
            <a:r>
              <a:rPr lang="de-DE" dirty="0" err="1"/>
              <a:t>coating</a:t>
            </a:r>
            <a:r>
              <a:rPr lang="de-DE" dirty="0"/>
              <a:t> </a:t>
            </a:r>
            <a:r>
              <a:rPr lang="de-DE" dirty="0" err="1"/>
              <a:t>process</a:t>
            </a:r>
            <a:r>
              <a:rPr lang="de-DE" dirty="0"/>
              <a:t> </a:t>
            </a:r>
            <a:r>
              <a:rPr lang="de-DE" dirty="0" err="1"/>
              <a:t>resulting</a:t>
            </a:r>
            <a:r>
              <a:rPr lang="de-DE" dirty="0"/>
              <a:t> in large-</a:t>
            </a:r>
            <a:r>
              <a:rPr lang="de-DE" dirty="0" err="1"/>
              <a:t>scale</a:t>
            </a:r>
            <a:r>
              <a:rPr lang="de-DE" dirty="0"/>
              <a:t>, </a:t>
            </a:r>
            <a:r>
              <a:rPr lang="de-DE" dirty="0" err="1"/>
              <a:t>uniformly</a:t>
            </a:r>
            <a:r>
              <a:rPr lang="de-DE" dirty="0"/>
              <a:t> </a:t>
            </a:r>
            <a:r>
              <a:rPr lang="de-DE" dirty="0" err="1"/>
              <a:t>coated</a:t>
            </a:r>
            <a:r>
              <a:rPr lang="de-DE" dirty="0"/>
              <a:t> </a:t>
            </a:r>
            <a:r>
              <a:rPr lang="de-DE" dirty="0" err="1"/>
              <a:t>samples</a:t>
            </a:r>
            <a:r>
              <a:rPr lang="de-DE" dirty="0"/>
              <a:t> (</a:t>
            </a:r>
            <a:r>
              <a:rPr lang="de-DE" dirty="0" err="1"/>
              <a:t>ethanol-based</a:t>
            </a:r>
            <a:r>
              <a:rPr lang="de-DE" dirty="0"/>
              <a:t> Al-</a:t>
            </a:r>
            <a:r>
              <a:rPr lang="de-DE" dirty="0" err="1"/>
              <a:t>containing</a:t>
            </a:r>
            <a:r>
              <a:rPr lang="de-DE" dirty="0"/>
              <a:t> </a:t>
            </a:r>
            <a:r>
              <a:rPr lang="de-DE" dirty="0" err="1"/>
              <a:t>ink</a:t>
            </a:r>
            <a:r>
              <a:rPr lang="de-DE" dirty="0"/>
              <a:t> </a:t>
            </a:r>
            <a:r>
              <a:rPr lang="de-DE" dirty="0" err="1"/>
              <a:t>shown</a:t>
            </a:r>
            <a:r>
              <a:rPr lang="de-DE" dirty="0"/>
              <a:t>)</a:t>
            </a:r>
          </a:p>
        </p:txBody>
      </p:sp>
      <p:grpSp>
        <p:nvGrpSpPr>
          <p:cNvPr id="133" name="Gruppieren 132">
            <a:extLst>
              <a:ext uri="{FF2B5EF4-FFF2-40B4-BE49-F238E27FC236}">
                <a16:creationId xmlns:a16="http://schemas.microsoft.com/office/drawing/2014/main" id="{E5057315-2C3E-83BD-7295-725CD7B768F7}"/>
              </a:ext>
            </a:extLst>
          </p:cNvPr>
          <p:cNvGrpSpPr/>
          <p:nvPr/>
        </p:nvGrpSpPr>
        <p:grpSpPr>
          <a:xfrm>
            <a:off x="12772788" y="1433712"/>
            <a:ext cx="4912066" cy="7559429"/>
            <a:chOff x="12772788" y="1433712"/>
            <a:chExt cx="4912066" cy="7559429"/>
          </a:xfrm>
        </p:grpSpPr>
        <p:grpSp>
          <p:nvGrpSpPr>
            <p:cNvPr id="124" name="Gruppieren 123">
              <a:extLst>
                <a:ext uri="{FF2B5EF4-FFF2-40B4-BE49-F238E27FC236}">
                  <a16:creationId xmlns:a16="http://schemas.microsoft.com/office/drawing/2014/main" id="{5B53FCF4-7812-3E08-1644-472CD28ED53F}"/>
                </a:ext>
              </a:extLst>
            </p:cNvPr>
            <p:cNvGrpSpPr/>
            <p:nvPr/>
          </p:nvGrpSpPr>
          <p:grpSpPr>
            <a:xfrm>
              <a:off x="12772789" y="1433712"/>
              <a:ext cx="4912065" cy="7536906"/>
              <a:chOff x="12772789" y="1433712"/>
              <a:chExt cx="4912065" cy="7536906"/>
            </a:xfrm>
          </p:grpSpPr>
          <p:pic>
            <p:nvPicPr>
              <p:cNvPr id="107" name="Grafik 106">
                <a:extLst>
                  <a:ext uri="{FF2B5EF4-FFF2-40B4-BE49-F238E27FC236}">
                    <a16:creationId xmlns:a16="http://schemas.microsoft.com/office/drawing/2014/main" id="{954567DA-A9BE-2C3F-183D-46E499F40F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77800" y="4144264"/>
                <a:ext cx="2880000" cy="2880000"/>
              </a:xfrm>
              <a:prstGeom prst="rect">
                <a:avLst/>
              </a:prstGeom>
            </p:spPr>
          </p:pic>
          <p:pic>
            <p:nvPicPr>
              <p:cNvPr id="109" name="Grafik 108">
                <a:extLst>
                  <a:ext uri="{FF2B5EF4-FFF2-40B4-BE49-F238E27FC236}">
                    <a16:creationId xmlns:a16="http://schemas.microsoft.com/office/drawing/2014/main" id="{7E3C1D4A-3A2C-0DD3-12C1-1DB6BBF30A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78794" y="4144264"/>
                <a:ext cx="1620000" cy="2880000"/>
              </a:xfrm>
              <a:prstGeom prst="rect">
                <a:avLst/>
              </a:prstGeom>
            </p:spPr>
          </p:pic>
          <p:sp>
            <p:nvSpPr>
              <p:cNvPr id="114" name="Pfeil: nach rechts 113">
                <a:extLst>
                  <a:ext uri="{FF2B5EF4-FFF2-40B4-BE49-F238E27FC236}">
                    <a16:creationId xmlns:a16="http://schemas.microsoft.com/office/drawing/2014/main" id="{D9F04C33-7B71-BAC7-0662-8FD189F57415}"/>
                  </a:ext>
                </a:extLst>
              </p:cNvPr>
              <p:cNvSpPr/>
              <p:nvPr/>
            </p:nvSpPr>
            <p:spPr>
              <a:xfrm rot="5400000">
                <a:off x="15117308" y="3425636"/>
                <a:ext cx="406788" cy="874195"/>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grpSp>
            <p:nvGrpSpPr>
              <p:cNvPr id="116" name="Gruppieren 115">
                <a:extLst>
                  <a:ext uri="{FF2B5EF4-FFF2-40B4-BE49-F238E27FC236}">
                    <a16:creationId xmlns:a16="http://schemas.microsoft.com/office/drawing/2014/main" id="{BC8D50A8-DEEC-0DD7-1DD6-3210EE7F5DB3}"/>
                  </a:ext>
                </a:extLst>
              </p:cNvPr>
              <p:cNvGrpSpPr/>
              <p:nvPr/>
            </p:nvGrpSpPr>
            <p:grpSpPr>
              <a:xfrm>
                <a:off x="13106400" y="1433712"/>
                <a:ext cx="4191000" cy="2170898"/>
                <a:chOff x="12877800" y="1433712"/>
                <a:chExt cx="4191000" cy="2170898"/>
              </a:xfrm>
            </p:grpSpPr>
            <p:pic>
              <p:nvPicPr>
                <p:cNvPr id="111" name="Grafik 110">
                  <a:extLst>
                    <a:ext uri="{FF2B5EF4-FFF2-40B4-BE49-F238E27FC236}">
                      <a16:creationId xmlns:a16="http://schemas.microsoft.com/office/drawing/2014/main" id="{634057C1-083B-6F3A-6BD3-05EA3B0527C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877800" y="1433712"/>
                  <a:ext cx="4087594" cy="2160000"/>
                </a:xfrm>
                <a:prstGeom prst="rect">
                  <a:avLst/>
                </a:prstGeom>
              </p:spPr>
            </p:pic>
            <p:sp>
              <p:nvSpPr>
                <p:cNvPr id="115" name="Rechteck 114">
                  <a:extLst>
                    <a:ext uri="{FF2B5EF4-FFF2-40B4-BE49-F238E27FC236}">
                      <a16:creationId xmlns:a16="http://schemas.microsoft.com/office/drawing/2014/main" id="{1EDE8F89-2BD6-D7E9-0015-0B17B59F7478}"/>
                    </a:ext>
                  </a:extLst>
                </p:cNvPr>
                <p:cNvSpPr/>
                <p:nvPr/>
              </p:nvSpPr>
              <p:spPr>
                <a:xfrm>
                  <a:off x="12877800" y="2552700"/>
                  <a:ext cx="4191000" cy="1051910"/>
                </a:xfrm>
                <a:prstGeom prst="rect">
                  <a:avLst/>
                </a:prstGeom>
                <a:noFill/>
                <a:ln w="38100">
                  <a:solidFill>
                    <a:srgbClr val="00B05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grpSp>
          <p:sp>
            <p:nvSpPr>
              <p:cNvPr id="118" name="Pfeil: nach rechts 117">
                <a:extLst>
                  <a:ext uri="{FF2B5EF4-FFF2-40B4-BE49-F238E27FC236}">
                    <a16:creationId xmlns:a16="http://schemas.microsoft.com/office/drawing/2014/main" id="{229390D4-86F3-E2C6-B2F9-E493A8D1CFBE}"/>
                  </a:ext>
                </a:extLst>
              </p:cNvPr>
              <p:cNvSpPr/>
              <p:nvPr/>
            </p:nvSpPr>
            <p:spPr>
              <a:xfrm rot="5400000">
                <a:off x="15117307" y="6846519"/>
                <a:ext cx="406788" cy="874195"/>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pic>
            <p:nvPicPr>
              <p:cNvPr id="121" name="Grafik 120">
                <a:extLst>
                  <a:ext uri="{FF2B5EF4-FFF2-40B4-BE49-F238E27FC236}">
                    <a16:creationId xmlns:a16="http://schemas.microsoft.com/office/drawing/2014/main" id="{1C535BA5-22C4-25C9-97F5-F4CD07BC0F1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12772789" y="7530618"/>
                <a:ext cx="2272653" cy="1440000"/>
              </a:xfrm>
              <a:prstGeom prst="rect">
                <a:avLst/>
              </a:prstGeom>
            </p:spPr>
          </p:pic>
          <p:pic>
            <p:nvPicPr>
              <p:cNvPr id="123" name="Grafik 122">
                <a:extLst>
                  <a:ext uri="{FF2B5EF4-FFF2-40B4-BE49-F238E27FC236}">
                    <a16:creationId xmlns:a16="http://schemas.microsoft.com/office/drawing/2014/main" id="{9709832A-915C-D9D3-1C92-8A71259FED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124854" y="7523251"/>
                <a:ext cx="2560000" cy="1440000"/>
              </a:xfrm>
              <a:prstGeom prst="rect">
                <a:avLst/>
              </a:prstGeom>
            </p:spPr>
          </p:pic>
        </p:grpSp>
        <p:cxnSp>
          <p:nvCxnSpPr>
            <p:cNvPr id="126" name="Gerader Verbinder 125">
              <a:extLst>
                <a:ext uri="{FF2B5EF4-FFF2-40B4-BE49-F238E27FC236}">
                  <a16:creationId xmlns:a16="http://schemas.microsoft.com/office/drawing/2014/main" id="{CFC7A5AB-3DB9-8BA8-6570-B95CF1020EF5}"/>
                </a:ext>
              </a:extLst>
            </p:cNvPr>
            <p:cNvCxnSpPr>
              <a:cxnSpLocks/>
            </p:cNvCxnSpPr>
            <p:nvPr/>
          </p:nvCxnSpPr>
          <p:spPr>
            <a:xfrm>
              <a:off x="12772788" y="8943749"/>
              <a:ext cx="113632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Gerader Verbinder 128">
              <a:extLst>
                <a:ext uri="{FF2B5EF4-FFF2-40B4-BE49-F238E27FC236}">
                  <a16:creationId xmlns:a16="http://schemas.microsoft.com/office/drawing/2014/main" id="{30AB5F4A-4716-2541-B337-03AF177B4703}"/>
                </a:ext>
              </a:extLst>
            </p:cNvPr>
            <p:cNvCxnSpPr>
              <a:cxnSpLocks/>
            </p:cNvCxnSpPr>
            <p:nvPr/>
          </p:nvCxnSpPr>
          <p:spPr>
            <a:xfrm>
              <a:off x="15124854" y="8943749"/>
              <a:ext cx="1280000" cy="975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31" name="Textfeld 130">
              <a:extLst>
                <a:ext uri="{FF2B5EF4-FFF2-40B4-BE49-F238E27FC236}">
                  <a16:creationId xmlns:a16="http://schemas.microsoft.com/office/drawing/2014/main" id="{63543261-2C26-97BB-1C67-F8C37FDA86E4}"/>
                </a:ext>
              </a:extLst>
            </p:cNvPr>
            <p:cNvSpPr txBox="1"/>
            <p:nvPr/>
          </p:nvSpPr>
          <p:spPr>
            <a:xfrm>
              <a:off x="15411390" y="8685364"/>
              <a:ext cx="692818" cy="307777"/>
            </a:xfrm>
            <a:prstGeom prst="rect">
              <a:avLst/>
            </a:prstGeom>
            <a:noFill/>
          </p:spPr>
          <p:txBody>
            <a:bodyPr wrap="none" rtlCol="0">
              <a:spAutoFit/>
            </a:bodyPr>
            <a:lstStyle/>
            <a:p>
              <a:r>
                <a:rPr lang="de-DE" sz="1400" dirty="0">
                  <a:solidFill>
                    <a:schemeClr val="bg1"/>
                  </a:solidFill>
                </a:rPr>
                <a:t>10 mm</a:t>
              </a:r>
            </a:p>
          </p:txBody>
        </p:sp>
        <p:sp>
          <p:nvSpPr>
            <p:cNvPr id="132" name="Textfeld 131">
              <a:extLst>
                <a:ext uri="{FF2B5EF4-FFF2-40B4-BE49-F238E27FC236}">
                  <a16:creationId xmlns:a16="http://schemas.microsoft.com/office/drawing/2014/main" id="{7B2076CE-9539-9689-47D4-D1E755EC4F62}"/>
                </a:ext>
              </a:extLst>
            </p:cNvPr>
            <p:cNvSpPr txBox="1"/>
            <p:nvPr/>
          </p:nvSpPr>
          <p:spPr>
            <a:xfrm>
              <a:off x="12994542" y="8672597"/>
              <a:ext cx="692818" cy="307777"/>
            </a:xfrm>
            <a:prstGeom prst="rect">
              <a:avLst/>
            </a:prstGeom>
            <a:noFill/>
          </p:spPr>
          <p:txBody>
            <a:bodyPr wrap="none" rtlCol="0">
              <a:spAutoFit/>
            </a:bodyPr>
            <a:lstStyle/>
            <a:p>
              <a:r>
                <a:rPr lang="de-DE" sz="1400" dirty="0">
                  <a:solidFill>
                    <a:schemeClr val="bg1"/>
                  </a:solidFill>
                </a:rPr>
                <a:t>40 mm</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de-DE"/>
            </a:p>
          </p:txBody>
        </p:sp>
      </p:grpSp>
      <p:grpSp>
        <p:nvGrpSpPr>
          <p:cNvPr id="5" name="Group 5"/>
          <p:cNvGrpSpPr/>
          <p:nvPr/>
        </p:nvGrpSpPr>
        <p:grpSpPr>
          <a:xfrm>
            <a:off x="611048" y="9534525"/>
            <a:ext cx="1730016" cy="547688"/>
            <a:chOff x="0" y="0"/>
            <a:chExt cx="2306688" cy="730250"/>
          </a:xfrm>
        </p:grpSpPr>
        <p:sp>
          <p:nvSpPr>
            <p:cNvPr id="6" name="Freeform 6"/>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cstate="print">
                <a:alphaModFix amt="0"/>
                <a:extLst>
                  <a:ext uri="{28A0092B-C50C-407E-A947-70E740481C1C}">
                    <a14:useLocalDpi xmlns:a14="http://schemas.microsoft.com/office/drawing/2010/main" val="0"/>
                  </a:ext>
                </a:extLst>
              </a:blip>
              <a:stretch>
                <a:fillRect/>
              </a:stretch>
            </a:blipFill>
          </p:spPr>
          <p:txBody>
            <a:bodyPr/>
            <a:lstStyle/>
            <a:p>
              <a:endParaRPr lang="de-DE"/>
            </a:p>
          </p:txBody>
        </p:sp>
        <p:sp>
          <p:nvSpPr>
            <p:cNvPr id="7" name="TextBox 7"/>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13/04/2026</a:t>
              </a:r>
            </a:p>
          </p:txBody>
        </p:sp>
      </p:grpSp>
      <p:grpSp>
        <p:nvGrpSpPr>
          <p:cNvPr id="11" name="Group 11"/>
          <p:cNvGrpSpPr/>
          <p:nvPr/>
        </p:nvGrpSpPr>
        <p:grpSpPr>
          <a:xfrm>
            <a:off x="16703011" y="9534525"/>
            <a:ext cx="865918" cy="547688"/>
            <a:chOff x="0" y="0"/>
            <a:chExt cx="1154557" cy="730250"/>
          </a:xfrm>
        </p:grpSpPr>
        <p:sp>
          <p:nvSpPr>
            <p:cNvPr id="12" name="Freeform 12"/>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4" cstate="print">
                <a:alphaModFix amt="0"/>
                <a:extLst>
                  <a:ext uri="{28A0092B-C50C-407E-A947-70E740481C1C}">
                    <a14:useLocalDpi xmlns:a14="http://schemas.microsoft.com/office/drawing/2010/main" val="0"/>
                  </a:ext>
                </a:extLst>
              </a:blip>
              <a:stretch>
                <a:fillRect/>
              </a:stretch>
            </a:blipFill>
          </p:spPr>
          <p:txBody>
            <a:bodyPr/>
            <a:lstStyle/>
            <a:p>
              <a:endParaRPr lang="de-DE"/>
            </a:p>
          </p:txBody>
        </p:sp>
        <p:sp>
          <p:nvSpPr>
            <p:cNvPr id="13" name="TextBox 13"/>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3</a:t>
              </a:r>
            </a:p>
          </p:txBody>
        </p:sp>
      </p:grpSp>
      <p:sp>
        <p:nvSpPr>
          <p:cNvPr id="15" name="TextBox 15"/>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Obtained results (the impact)</a:t>
            </a:r>
          </a:p>
        </p:txBody>
      </p:sp>
      <p:grpSp>
        <p:nvGrpSpPr>
          <p:cNvPr id="16" name="Group 7">
            <a:extLst>
              <a:ext uri="{FF2B5EF4-FFF2-40B4-BE49-F238E27FC236}">
                <a16:creationId xmlns:a16="http://schemas.microsoft.com/office/drawing/2014/main" id="{088D49A8-FF0D-D6A8-FF23-A69FEE7FD023}"/>
              </a:ext>
            </a:extLst>
          </p:cNvPr>
          <p:cNvGrpSpPr/>
          <p:nvPr/>
        </p:nvGrpSpPr>
        <p:grpSpPr>
          <a:xfrm>
            <a:off x="2370268" y="9534525"/>
            <a:ext cx="6172200" cy="547688"/>
            <a:chOff x="0" y="0"/>
            <a:chExt cx="8229600" cy="730250"/>
          </a:xfrm>
        </p:grpSpPr>
        <p:sp>
          <p:nvSpPr>
            <p:cNvPr id="17" name="Freeform 8">
              <a:extLst>
                <a:ext uri="{FF2B5EF4-FFF2-40B4-BE49-F238E27FC236}">
                  <a16:creationId xmlns:a16="http://schemas.microsoft.com/office/drawing/2014/main" id="{8037902A-4890-8039-6CE1-7AFC32857675}"/>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5" cstate="print">
                <a:alphaModFix amt="0"/>
                <a:extLst>
                  <a:ext uri="{28A0092B-C50C-407E-A947-70E740481C1C}">
                    <a14:useLocalDpi xmlns:a14="http://schemas.microsoft.com/office/drawing/2010/main" val="0"/>
                  </a:ext>
                </a:extLst>
              </a:blip>
              <a:stretch>
                <a:fillRect/>
              </a:stretch>
            </a:blipFill>
          </p:spPr>
          <p:txBody>
            <a:bodyPr/>
            <a:lstStyle/>
            <a:p>
              <a:endParaRPr lang="de-DE" dirty="0"/>
            </a:p>
          </p:txBody>
        </p:sp>
        <p:sp>
          <p:nvSpPr>
            <p:cNvPr id="18" name="TextBox 9">
              <a:extLst>
                <a:ext uri="{FF2B5EF4-FFF2-40B4-BE49-F238E27FC236}">
                  <a16:creationId xmlns:a16="http://schemas.microsoft.com/office/drawing/2014/main" id="{60832580-0294-B129-7257-219EA8E84DF8}"/>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LISPIE</a:t>
              </a:r>
            </a:p>
          </p:txBody>
        </p:sp>
      </p:grpSp>
      <p:sp>
        <p:nvSpPr>
          <p:cNvPr id="9" name="TextBox 4">
            <a:extLst>
              <a:ext uri="{FF2B5EF4-FFF2-40B4-BE49-F238E27FC236}">
                <a16:creationId xmlns:a16="http://schemas.microsoft.com/office/drawing/2014/main" id="{369381A3-E815-89E0-1505-CC3CE45D1414}"/>
              </a:ext>
            </a:extLst>
          </p:cNvPr>
          <p:cNvSpPr txBox="1"/>
          <p:nvPr/>
        </p:nvSpPr>
        <p:spPr>
          <a:xfrm>
            <a:off x="787038" y="1485900"/>
            <a:ext cx="10277705" cy="7872604"/>
          </a:xfrm>
          <a:prstGeom prst="rect">
            <a:avLst/>
          </a:prstGeom>
        </p:spPr>
        <p:txBody>
          <a:bodyPr wrap="square" lIns="0" tIns="0" rIns="0" bIns="0" rtlCol="0" anchor="t">
            <a:spAutoFit/>
          </a:bodyPr>
          <a:lstStyle/>
          <a:p>
            <a:pPr marL="678656" lvl="1" indent="-339328">
              <a:lnSpc>
                <a:spcPts val="4050"/>
              </a:lnSpc>
              <a:buFont typeface="Arial"/>
              <a:buChar char="•"/>
            </a:pPr>
            <a:r>
              <a:rPr lang="en-US" sz="3200" dirty="0">
                <a:solidFill>
                  <a:srgbClr val="74777B"/>
                </a:solidFill>
                <a:latin typeface="DM Sans"/>
                <a:ea typeface="DM Sans"/>
                <a:cs typeface="DM Sans"/>
                <a:sym typeface="DM Sans"/>
              </a:rPr>
              <a:t>The large-scale Ni foams were successfully coated and showed uniform distribution of the deposited catalyst layer.</a:t>
            </a:r>
          </a:p>
          <a:p>
            <a:pPr marL="678656" lvl="1" indent="-339328">
              <a:lnSpc>
                <a:spcPts val="4050"/>
              </a:lnSpc>
              <a:buFont typeface="Arial"/>
              <a:buChar char="•"/>
            </a:pPr>
            <a:r>
              <a:rPr lang="en-US" sz="3200" dirty="0">
                <a:solidFill>
                  <a:srgbClr val="74777B"/>
                </a:solidFill>
                <a:latin typeface="DM Sans"/>
                <a:ea typeface="DM Sans"/>
                <a:cs typeface="DM Sans"/>
                <a:sym typeface="DM Sans"/>
              </a:rPr>
              <a:t>As part of the analyses, the spray-coating process was optimized regarding the ink formulation, the spray parameters, the heat-treatment conditions and sample post processing.</a:t>
            </a:r>
          </a:p>
          <a:p>
            <a:pPr marL="678656" lvl="1" indent="-339328">
              <a:lnSpc>
                <a:spcPts val="4050"/>
              </a:lnSpc>
              <a:buFont typeface="Arial"/>
              <a:buChar char="•"/>
            </a:pPr>
            <a:r>
              <a:rPr lang="en-US" sz="3200" dirty="0">
                <a:solidFill>
                  <a:srgbClr val="74777B"/>
                </a:solidFill>
                <a:latin typeface="DM Sans"/>
                <a:ea typeface="DM Sans"/>
                <a:cs typeface="DM Sans"/>
                <a:sym typeface="DM Sans"/>
              </a:rPr>
              <a:t>The cathodes (HER) were prepared using an ethanol-based ink containing fine Al particles to finally achieve a Raney-like Ni surface with high surface area (after heat treatment and post processing).</a:t>
            </a:r>
          </a:p>
          <a:p>
            <a:pPr marL="678656" lvl="1" indent="-339328">
              <a:lnSpc>
                <a:spcPts val="4050"/>
              </a:lnSpc>
              <a:buFont typeface="Arial"/>
              <a:buChar char="•"/>
            </a:pPr>
            <a:r>
              <a:rPr lang="en-US" sz="3200" dirty="0">
                <a:solidFill>
                  <a:srgbClr val="74777B"/>
                </a:solidFill>
                <a:latin typeface="DM Sans"/>
                <a:ea typeface="DM Sans"/>
                <a:cs typeface="DM Sans"/>
                <a:sym typeface="DM Sans"/>
              </a:rPr>
              <a:t>The anodes (OER) were prepared using an ethanol-based ink containing Ni and Fe particles resulting in a highly active Ni-Fe surface layer.</a:t>
            </a:r>
          </a:p>
        </p:txBody>
      </p:sp>
      <p:grpSp>
        <p:nvGrpSpPr>
          <p:cNvPr id="116" name="Gruppieren 115">
            <a:extLst>
              <a:ext uri="{FF2B5EF4-FFF2-40B4-BE49-F238E27FC236}">
                <a16:creationId xmlns:a16="http://schemas.microsoft.com/office/drawing/2014/main" id="{BC3FFCA5-32AD-AD3D-B91B-00A94245533D}"/>
              </a:ext>
            </a:extLst>
          </p:cNvPr>
          <p:cNvGrpSpPr/>
          <p:nvPr/>
        </p:nvGrpSpPr>
        <p:grpSpPr>
          <a:xfrm>
            <a:off x="12420600" y="2747330"/>
            <a:ext cx="4700999" cy="4156989"/>
            <a:chOff x="12434971" y="1791900"/>
            <a:chExt cx="4700999" cy="4156989"/>
          </a:xfrm>
        </p:grpSpPr>
        <p:grpSp>
          <p:nvGrpSpPr>
            <p:cNvPr id="54" name="Gruppieren 53">
              <a:extLst>
                <a:ext uri="{FF2B5EF4-FFF2-40B4-BE49-F238E27FC236}">
                  <a16:creationId xmlns:a16="http://schemas.microsoft.com/office/drawing/2014/main" id="{9D2C35DD-EDAC-EB7C-8702-DAA0580B43CA}"/>
                </a:ext>
              </a:extLst>
            </p:cNvPr>
            <p:cNvGrpSpPr>
              <a:grpSpLocks noChangeAspect="1"/>
            </p:cNvGrpSpPr>
            <p:nvPr/>
          </p:nvGrpSpPr>
          <p:grpSpPr>
            <a:xfrm>
              <a:off x="12649200" y="1791900"/>
              <a:ext cx="1877656" cy="1980000"/>
              <a:chOff x="493028" y="3604131"/>
              <a:chExt cx="1440000" cy="1518487"/>
            </a:xfrm>
          </p:grpSpPr>
          <p:sp>
            <p:nvSpPr>
              <p:cNvPr id="55" name="Ellipse 54">
                <a:extLst>
                  <a:ext uri="{FF2B5EF4-FFF2-40B4-BE49-F238E27FC236}">
                    <a16:creationId xmlns:a16="http://schemas.microsoft.com/office/drawing/2014/main" id="{007F3D8B-D6F8-1D5F-FDBE-B54F7714E0D8}"/>
                  </a:ext>
                </a:extLst>
              </p:cNvPr>
              <p:cNvSpPr/>
              <p:nvPr/>
            </p:nvSpPr>
            <p:spPr>
              <a:xfrm>
                <a:off x="493028" y="3682618"/>
                <a:ext cx="1440000" cy="1440000"/>
              </a:xfrm>
              <a:prstGeom prst="ellipse">
                <a:avLst/>
              </a:prstGeom>
              <a:solidFill>
                <a:sysClr val="window" lastClr="FFFFFF">
                  <a:lumMod val="95000"/>
                </a:sysClr>
              </a:solidFill>
              <a:ln w="9525" cap="flat" cmpd="sng" algn="ctr">
                <a:no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ndParaRPr>
              </a:p>
            </p:txBody>
          </p:sp>
          <p:sp>
            <p:nvSpPr>
              <p:cNvPr id="56" name="Parallelogramm 55">
                <a:extLst>
                  <a:ext uri="{FF2B5EF4-FFF2-40B4-BE49-F238E27FC236}">
                    <a16:creationId xmlns:a16="http://schemas.microsoft.com/office/drawing/2014/main" id="{AE9D7864-3E76-28A2-E61C-F4AB769FDB39}"/>
                  </a:ext>
                </a:extLst>
              </p:cNvPr>
              <p:cNvSpPr/>
              <p:nvPr/>
            </p:nvSpPr>
            <p:spPr>
              <a:xfrm>
                <a:off x="1490966" y="4488524"/>
                <a:ext cx="329120" cy="305381"/>
              </a:xfrm>
              <a:prstGeom prst="parallelogram">
                <a:avLst>
                  <a:gd name="adj" fmla="val 92084"/>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57" name="Rechteck 56">
                <a:extLst>
                  <a:ext uri="{FF2B5EF4-FFF2-40B4-BE49-F238E27FC236}">
                    <a16:creationId xmlns:a16="http://schemas.microsoft.com/office/drawing/2014/main" id="{C6C9892E-CFF6-B0EE-E673-7C840968D356}"/>
                  </a:ext>
                </a:extLst>
              </p:cNvPr>
              <p:cNvSpPr/>
              <p:nvPr/>
            </p:nvSpPr>
            <p:spPr>
              <a:xfrm>
                <a:off x="1770484" y="4450957"/>
                <a:ext cx="54740" cy="126095"/>
              </a:xfrm>
              <a:prstGeom prst="rect">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58" name="Parallelogramm 57">
                <a:extLst>
                  <a:ext uri="{FF2B5EF4-FFF2-40B4-BE49-F238E27FC236}">
                    <a16:creationId xmlns:a16="http://schemas.microsoft.com/office/drawing/2014/main" id="{083C2582-C502-96EE-7365-C68E5400E3A2}"/>
                  </a:ext>
                </a:extLst>
              </p:cNvPr>
              <p:cNvSpPr/>
              <p:nvPr/>
            </p:nvSpPr>
            <p:spPr>
              <a:xfrm>
                <a:off x="702690" y="4488725"/>
                <a:ext cx="1066973" cy="251189"/>
              </a:xfrm>
              <a:prstGeom prst="parallelogram">
                <a:avLst>
                  <a:gd name="adj" fmla="val 92084"/>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59" name="Parallelogramm 58">
                <a:extLst>
                  <a:ext uri="{FF2B5EF4-FFF2-40B4-BE49-F238E27FC236}">
                    <a16:creationId xmlns:a16="http://schemas.microsoft.com/office/drawing/2014/main" id="{522BFC46-25A2-D041-0C46-E20411E21BF0}"/>
                  </a:ext>
                </a:extLst>
              </p:cNvPr>
              <p:cNvSpPr/>
              <p:nvPr/>
            </p:nvSpPr>
            <p:spPr>
              <a:xfrm>
                <a:off x="702973" y="4739981"/>
                <a:ext cx="836320" cy="53991"/>
              </a:xfrm>
              <a:prstGeom prst="parallelogram">
                <a:avLst>
                  <a:gd name="adj" fmla="val 0"/>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cxnSp>
            <p:nvCxnSpPr>
              <p:cNvPr id="60" name="Gerader Verbinder 59">
                <a:extLst>
                  <a:ext uri="{FF2B5EF4-FFF2-40B4-BE49-F238E27FC236}">
                    <a16:creationId xmlns:a16="http://schemas.microsoft.com/office/drawing/2014/main" id="{A44CCC96-5449-9291-E0DA-CACDFEAE13F2}"/>
                  </a:ext>
                </a:extLst>
              </p:cNvPr>
              <p:cNvCxnSpPr>
                <a:cxnSpLocks/>
              </p:cNvCxnSpPr>
              <p:nvPr/>
            </p:nvCxnSpPr>
            <p:spPr>
              <a:xfrm>
                <a:off x="1769663" y="4491402"/>
                <a:ext cx="0" cy="56317"/>
              </a:xfrm>
              <a:prstGeom prst="line">
                <a:avLst/>
              </a:prstGeom>
              <a:noFill/>
              <a:ln w="9525" cap="flat" cmpd="sng" algn="ctr">
                <a:solidFill>
                  <a:sysClr val="windowText" lastClr="000000"/>
                </a:solidFill>
                <a:prstDash val="solid"/>
                <a:miter lim="800000"/>
              </a:ln>
              <a:effectLst/>
            </p:spPr>
          </p:cxnSp>
          <p:sp>
            <p:nvSpPr>
              <p:cNvPr id="61" name="Rechteck 60">
                <a:extLst>
                  <a:ext uri="{FF2B5EF4-FFF2-40B4-BE49-F238E27FC236}">
                    <a16:creationId xmlns:a16="http://schemas.microsoft.com/office/drawing/2014/main" id="{13830F68-5AF4-3293-81E7-8DD147DFCBBB}"/>
                  </a:ext>
                </a:extLst>
              </p:cNvPr>
              <p:cNvSpPr/>
              <p:nvPr/>
            </p:nvSpPr>
            <p:spPr>
              <a:xfrm>
                <a:off x="647562" y="4726956"/>
                <a:ext cx="49990" cy="80039"/>
              </a:xfrm>
              <a:prstGeom prst="rect">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62" name="Ellipse 61">
                <a:extLst>
                  <a:ext uri="{FF2B5EF4-FFF2-40B4-BE49-F238E27FC236}">
                    <a16:creationId xmlns:a16="http://schemas.microsoft.com/office/drawing/2014/main" id="{51922984-EEEF-3FDE-4668-D378C0691795}"/>
                  </a:ext>
                </a:extLst>
              </p:cNvPr>
              <p:cNvSpPr/>
              <p:nvPr/>
            </p:nvSpPr>
            <p:spPr>
              <a:xfrm>
                <a:off x="1070074" y="4500891"/>
                <a:ext cx="329120" cy="114797"/>
              </a:xfrm>
              <a:prstGeom prst="ellipse">
                <a:avLst/>
              </a:prstGeom>
              <a:pattFill prst="sphere">
                <a:fgClr>
                  <a:sysClr val="window" lastClr="FFFFFF">
                    <a:lumMod val="50000"/>
                  </a:sysClr>
                </a:fgClr>
                <a:bgClr>
                  <a:sysClr val="window" lastClr="FFFFFF"/>
                </a:bgClr>
              </a:patt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63" name="Ellipse 62">
                <a:extLst>
                  <a:ext uri="{FF2B5EF4-FFF2-40B4-BE49-F238E27FC236}">
                    <a16:creationId xmlns:a16="http://schemas.microsoft.com/office/drawing/2014/main" id="{3AAE6933-9D96-238B-87C4-342BF6FBE2C5}"/>
                  </a:ext>
                </a:extLst>
              </p:cNvPr>
              <p:cNvSpPr/>
              <p:nvPr/>
            </p:nvSpPr>
            <p:spPr>
              <a:xfrm>
                <a:off x="1184645" y="4072468"/>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64" name="Ellipse 63">
                <a:extLst>
                  <a:ext uri="{FF2B5EF4-FFF2-40B4-BE49-F238E27FC236}">
                    <a16:creationId xmlns:a16="http://schemas.microsoft.com/office/drawing/2014/main" id="{F6C2CBD7-9775-3A1E-C41F-7CB3BB5C0234}"/>
                  </a:ext>
                </a:extLst>
              </p:cNvPr>
              <p:cNvSpPr/>
              <p:nvPr/>
            </p:nvSpPr>
            <p:spPr>
              <a:xfrm>
                <a:off x="1293027" y="4412281"/>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65" name="Ellipse 64">
                <a:extLst>
                  <a:ext uri="{FF2B5EF4-FFF2-40B4-BE49-F238E27FC236}">
                    <a16:creationId xmlns:a16="http://schemas.microsoft.com/office/drawing/2014/main" id="{67E01CD6-8DFB-3481-CA27-552AEA8EECCE}"/>
                  </a:ext>
                </a:extLst>
              </p:cNvPr>
              <p:cNvSpPr/>
              <p:nvPr/>
            </p:nvSpPr>
            <p:spPr>
              <a:xfrm>
                <a:off x="1176084" y="4344783"/>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66" name="Ellipse 65">
                <a:extLst>
                  <a:ext uri="{FF2B5EF4-FFF2-40B4-BE49-F238E27FC236}">
                    <a16:creationId xmlns:a16="http://schemas.microsoft.com/office/drawing/2014/main" id="{D9450B17-723B-20F8-4D03-4A32A41B33DB}"/>
                  </a:ext>
                </a:extLst>
              </p:cNvPr>
              <p:cNvSpPr/>
              <p:nvPr/>
            </p:nvSpPr>
            <p:spPr>
              <a:xfrm>
                <a:off x="1138154" y="4208235"/>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67" name="Ellipse 66">
                <a:extLst>
                  <a:ext uri="{FF2B5EF4-FFF2-40B4-BE49-F238E27FC236}">
                    <a16:creationId xmlns:a16="http://schemas.microsoft.com/office/drawing/2014/main" id="{0E6A85C0-F4E9-5897-8351-D7FE3F313805}"/>
                  </a:ext>
                </a:extLst>
              </p:cNvPr>
              <p:cNvSpPr/>
              <p:nvPr/>
            </p:nvSpPr>
            <p:spPr>
              <a:xfrm>
                <a:off x="1248544" y="4277517"/>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68" name="Ellipse 67">
                <a:extLst>
                  <a:ext uri="{FF2B5EF4-FFF2-40B4-BE49-F238E27FC236}">
                    <a16:creationId xmlns:a16="http://schemas.microsoft.com/office/drawing/2014/main" id="{6276D5CF-EA34-C042-D88E-7FFB575B1828}"/>
                  </a:ext>
                </a:extLst>
              </p:cNvPr>
              <p:cNvSpPr/>
              <p:nvPr/>
            </p:nvSpPr>
            <p:spPr>
              <a:xfrm>
                <a:off x="1186561" y="3934480"/>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69" name="Ellipse 68">
                <a:extLst>
                  <a:ext uri="{FF2B5EF4-FFF2-40B4-BE49-F238E27FC236}">
                    <a16:creationId xmlns:a16="http://schemas.microsoft.com/office/drawing/2014/main" id="{65C57A17-E490-B308-04FD-04EAA645E97C}"/>
                  </a:ext>
                </a:extLst>
              </p:cNvPr>
              <p:cNvSpPr/>
              <p:nvPr/>
            </p:nvSpPr>
            <p:spPr>
              <a:xfrm>
                <a:off x="1129984" y="4336264"/>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0" name="Ellipse 69">
                <a:extLst>
                  <a:ext uri="{FF2B5EF4-FFF2-40B4-BE49-F238E27FC236}">
                    <a16:creationId xmlns:a16="http://schemas.microsoft.com/office/drawing/2014/main" id="{C2AE9AB5-80DE-CB18-0950-5B1FADFBF4CB}"/>
                  </a:ext>
                </a:extLst>
              </p:cNvPr>
              <p:cNvSpPr/>
              <p:nvPr/>
            </p:nvSpPr>
            <p:spPr>
              <a:xfrm>
                <a:off x="1192517" y="4158578"/>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1" name="Ellipse 70">
                <a:extLst>
                  <a:ext uri="{FF2B5EF4-FFF2-40B4-BE49-F238E27FC236}">
                    <a16:creationId xmlns:a16="http://schemas.microsoft.com/office/drawing/2014/main" id="{8A4EE2CF-E9E7-1B91-4CB1-D87C19650CB0}"/>
                  </a:ext>
                </a:extLst>
              </p:cNvPr>
              <p:cNvSpPr/>
              <p:nvPr/>
            </p:nvSpPr>
            <p:spPr>
              <a:xfrm>
                <a:off x="1308207" y="4491930"/>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2" name="Ellipse 71">
                <a:extLst>
                  <a:ext uri="{FF2B5EF4-FFF2-40B4-BE49-F238E27FC236}">
                    <a16:creationId xmlns:a16="http://schemas.microsoft.com/office/drawing/2014/main" id="{6B62D440-BE80-4A4D-B92E-631D4F25D6D7}"/>
                  </a:ext>
                </a:extLst>
              </p:cNvPr>
              <p:cNvSpPr/>
              <p:nvPr/>
            </p:nvSpPr>
            <p:spPr>
              <a:xfrm>
                <a:off x="1180212" y="451836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3" name="Ellipse 72">
                <a:extLst>
                  <a:ext uri="{FF2B5EF4-FFF2-40B4-BE49-F238E27FC236}">
                    <a16:creationId xmlns:a16="http://schemas.microsoft.com/office/drawing/2014/main" id="{EDC1CDBF-A544-961B-FFA4-F458C7ACE3EF}"/>
                  </a:ext>
                </a:extLst>
              </p:cNvPr>
              <p:cNvSpPr/>
              <p:nvPr/>
            </p:nvSpPr>
            <p:spPr>
              <a:xfrm>
                <a:off x="1244508" y="4410412"/>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4" name="Ellipse 73">
                <a:extLst>
                  <a:ext uri="{FF2B5EF4-FFF2-40B4-BE49-F238E27FC236}">
                    <a16:creationId xmlns:a16="http://schemas.microsoft.com/office/drawing/2014/main" id="{119192CC-8222-F41B-DCF5-19C0E7FDD0B8}"/>
                  </a:ext>
                </a:extLst>
              </p:cNvPr>
              <p:cNvSpPr/>
              <p:nvPr/>
            </p:nvSpPr>
            <p:spPr>
              <a:xfrm>
                <a:off x="1079260" y="4467085"/>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5" name="Ellipse 74">
                <a:extLst>
                  <a:ext uri="{FF2B5EF4-FFF2-40B4-BE49-F238E27FC236}">
                    <a16:creationId xmlns:a16="http://schemas.microsoft.com/office/drawing/2014/main" id="{CCB0B365-EE03-4C51-5E74-4DA38A8B9732}"/>
                  </a:ext>
                </a:extLst>
              </p:cNvPr>
              <p:cNvSpPr/>
              <p:nvPr/>
            </p:nvSpPr>
            <p:spPr>
              <a:xfrm>
                <a:off x="1263219" y="4198000"/>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6" name="Ellipse 75">
                <a:extLst>
                  <a:ext uri="{FF2B5EF4-FFF2-40B4-BE49-F238E27FC236}">
                    <a16:creationId xmlns:a16="http://schemas.microsoft.com/office/drawing/2014/main" id="{8C699A8D-B96A-CC3B-EC78-0B60010E8709}"/>
                  </a:ext>
                </a:extLst>
              </p:cNvPr>
              <p:cNvSpPr/>
              <p:nvPr/>
            </p:nvSpPr>
            <p:spPr>
              <a:xfrm>
                <a:off x="1255503" y="4064824"/>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7" name="Ellipse 76">
                <a:extLst>
                  <a:ext uri="{FF2B5EF4-FFF2-40B4-BE49-F238E27FC236}">
                    <a16:creationId xmlns:a16="http://schemas.microsoft.com/office/drawing/2014/main" id="{DB000531-BD65-363C-9C20-40956222C23C}"/>
                  </a:ext>
                </a:extLst>
              </p:cNvPr>
              <p:cNvSpPr/>
              <p:nvPr/>
            </p:nvSpPr>
            <p:spPr>
              <a:xfrm>
                <a:off x="1238415" y="4164876"/>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8" name="Ellipse 77">
                <a:extLst>
                  <a:ext uri="{FF2B5EF4-FFF2-40B4-BE49-F238E27FC236}">
                    <a16:creationId xmlns:a16="http://schemas.microsoft.com/office/drawing/2014/main" id="{EAD84E09-9301-72EA-F681-DFA7CF3C307F}"/>
                  </a:ext>
                </a:extLst>
              </p:cNvPr>
              <p:cNvSpPr/>
              <p:nvPr/>
            </p:nvSpPr>
            <p:spPr>
              <a:xfrm>
                <a:off x="1263572" y="4119356"/>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79" name="Ellipse 78">
                <a:extLst>
                  <a:ext uri="{FF2B5EF4-FFF2-40B4-BE49-F238E27FC236}">
                    <a16:creationId xmlns:a16="http://schemas.microsoft.com/office/drawing/2014/main" id="{FDB3F2A2-7D0D-4C6A-9B16-1A2C9E3B8E2B}"/>
                  </a:ext>
                </a:extLst>
              </p:cNvPr>
              <p:cNvSpPr/>
              <p:nvPr/>
            </p:nvSpPr>
            <p:spPr>
              <a:xfrm>
                <a:off x="1131096" y="439433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80" name="Ellipse 79">
                <a:extLst>
                  <a:ext uri="{FF2B5EF4-FFF2-40B4-BE49-F238E27FC236}">
                    <a16:creationId xmlns:a16="http://schemas.microsoft.com/office/drawing/2014/main" id="{DC8A0EA2-494C-FBEB-B08A-BB9A9B70BFBD}"/>
                  </a:ext>
                </a:extLst>
              </p:cNvPr>
              <p:cNvSpPr/>
              <p:nvPr/>
            </p:nvSpPr>
            <p:spPr>
              <a:xfrm>
                <a:off x="1260353" y="4507395"/>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81" name="Ellipse 80">
                <a:extLst>
                  <a:ext uri="{FF2B5EF4-FFF2-40B4-BE49-F238E27FC236}">
                    <a16:creationId xmlns:a16="http://schemas.microsoft.com/office/drawing/2014/main" id="{226722BD-5FB6-47D6-B693-1B7687C87974}"/>
                  </a:ext>
                </a:extLst>
              </p:cNvPr>
              <p:cNvSpPr/>
              <p:nvPr/>
            </p:nvSpPr>
            <p:spPr>
              <a:xfrm>
                <a:off x="1118342" y="4446388"/>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82" name="Ellipse 81">
                <a:extLst>
                  <a:ext uri="{FF2B5EF4-FFF2-40B4-BE49-F238E27FC236}">
                    <a16:creationId xmlns:a16="http://schemas.microsoft.com/office/drawing/2014/main" id="{F312021A-DE09-EC64-6C05-0F8BB2384FD3}"/>
                  </a:ext>
                </a:extLst>
              </p:cNvPr>
              <p:cNvSpPr/>
              <p:nvPr/>
            </p:nvSpPr>
            <p:spPr>
              <a:xfrm>
                <a:off x="1226606" y="446415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cxnSp>
            <p:nvCxnSpPr>
              <p:cNvPr id="83" name="Gerader Verbinder 82">
                <a:extLst>
                  <a:ext uri="{FF2B5EF4-FFF2-40B4-BE49-F238E27FC236}">
                    <a16:creationId xmlns:a16="http://schemas.microsoft.com/office/drawing/2014/main" id="{AF59A8BD-048A-0553-C7EB-5DAFF5417DA9}"/>
                  </a:ext>
                </a:extLst>
              </p:cNvPr>
              <p:cNvCxnSpPr>
                <a:cxnSpLocks/>
              </p:cNvCxnSpPr>
              <p:nvPr/>
            </p:nvCxnSpPr>
            <p:spPr>
              <a:xfrm flipH="1">
                <a:off x="1069768" y="3878097"/>
                <a:ext cx="175628" cy="693862"/>
              </a:xfrm>
              <a:prstGeom prst="line">
                <a:avLst/>
              </a:prstGeom>
              <a:noFill/>
              <a:ln w="6350" cap="flat" cmpd="sng" algn="ctr">
                <a:solidFill>
                  <a:srgbClr val="E7E6E6">
                    <a:lumMod val="75000"/>
                  </a:srgbClr>
                </a:solidFill>
                <a:prstDash val="lgDash"/>
                <a:miter lim="800000"/>
              </a:ln>
              <a:effectLst/>
            </p:spPr>
          </p:cxnSp>
          <p:cxnSp>
            <p:nvCxnSpPr>
              <p:cNvPr id="84" name="Gerader Verbinder 83">
                <a:extLst>
                  <a:ext uri="{FF2B5EF4-FFF2-40B4-BE49-F238E27FC236}">
                    <a16:creationId xmlns:a16="http://schemas.microsoft.com/office/drawing/2014/main" id="{888B44FF-1DF7-6C29-EA1D-62D4E0D671E2}"/>
                  </a:ext>
                </a:extLst>
              </p:cNvPr>
              <p:cNvCxnSpPr>
                <a:cxnSpLocks/>
              </p:cNvCxnSpPr>
              <p:nvPr/>
            </p:nvCxnSpPr>
            <p:spPr>
              <a:xfrm>
                <a:off x="1248957" y="3884226"/>
                <a:ext cx="143548" cy="678011"/>
              </a:xfrm>
              <a:prstGeom prst="line">
                <a:avLst/>
              </a:prstGeom>
              <a:noFill/>
              <a:ln w="6350" cap="flat" cmpd="sng" algn="ctr">
                <a:solidFill>
                  <a:srgbClr val="E7E6E6">
                    <a:lumMod val="75000"/>
                  </a:srgbClr>
                </a:solidFill>
                <a:prstDash val="lgDash"/>
                <a:miter lim="800000"/>
              </a:ln>
              <a:effectLst/>
            </p:spPr>
          </p:cxnSp>
          <p:sp>
            <p:nvSpPr>
              <p:cNvPr id="85" name="Pfeil: nach links und rechts 84">
                <a:extLst>
                  <a:ext uri="{FF2B5EF4-FFF2-40B4-BE49-F238E27FC236}">
                    <a16:creationId xmlns:a16="http://schemas.microsoft.com/office/drawing/2014/main" id="{6606BA9B-3D4F-F181-7C40-DBC05B9BAF71}"/>
                  </a:ext>
                </a:extLst>
              </p:cNvPr>
              <p:cNvSpPr/>
              <p:nvPr/>
            </p:nvSpPr>
            <p:spPr>
              <a:xfrm>
                <a:off x="916891" y="3878116"/>
                <a:ext cx="642937" cy="152482"/>
              </a:xfrm>
              <a:prstGeom prst="leftRightArrow">
                <a:avLst/>
              </a:prstGeom>
              <a:solidFill>
                <a:srgbClr val="70AD47">
                  <a:lumMod val="40000"/>
                  <a:lumOff val="6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86" name="Rechteck 85">
                <a:extLst>
                  <a:ext uri="{FF2B5EF4-FFF2-40B4-BE49-F238E27FC236}">
                    <a16:creationId xmlns:a16="http://schemas.microsoft.com/office/drawing/2014/main" id="{1390A192-EE48-3267-E8DF-98B72DB32FC9}"/>
                  </a:ext>
                </a:extLst>
              </p:cNvPr>
              <p:cNvSpPr/>
              <p:nvPr/>
            </p:nvSpPr>
            <p:spPr>
              <a:xfrm>
                <a:off x="1109996" y="3606948"/>
                <a:ext cx="258756" cy="367343"/>
              </a:xfrm>
              <a:prstGeom prst="rect">
                <a:avLst/>
              </a:prstGeom>
              <a:solidFill>
                <a:srgbClr val="70AD47">
                  <a:lumMod val="40000"/>
                  <a:lumOff val="60000"/>
                </a:srgbClr>
              </a:solidFill>
              <a:ln w="12700" cap="flat" cmpd="sng" algn="ctr">
                <a:noFill/>
                <a:prstDash val="solid"/>
                <a:miter lim="800000"/>
              </a:ln>
              <a:effectLst/>
            </p:spPr>
            <p:txBody>
              <a:bodyPr rtlCol="0" anchor="b"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700" b="0" i="0" u="none" strike="noStrike" kern="0" cap="none" spc="0" normalizeH="0" baseline="0" noProof="0" dirty="0">
                  <a:ln>
                    <a:noFill/>
                  </a:ln>
                  <a:solidFill>
                    <a:prstClr val="black"/>
                  </a:solidFill>
                  <a:effectLst/>
                  <a:uLnTx/>
                  <a:uFillTx/>
                </a:endParaRPr>
              </a:p>
            </p:txBody>
          </p:sp>
          <p:sp>
            <p:nvSpPr>
              <p:cNvPr id="87" name="Gleichschenkliges Dreieck 86">
                <a:extLst>
                  <a:ext uri="{FF2B5EF4-FFF2-40B4-BE49-F238E27FC236}">
                    <a16:creationId xmlns:a16="http://schemas.microsoft.com/office/drawing/2014/main" id="{D1AD46B5-5A2F-2078-6A4B-444475BC1354}"/>
                  </a:ext>
                </a:extLst>
              </p:cNvPr>
              <p:cNvSpPr/>
              <p:nvPr/>
            </p:nvSpPr>
            <p:spPr>
              <a:xfrm rot="10800000">
                <a:off x="1109997" y="3974290"/>
                <a:ext cx="258756" cy="150576"/>
              </a:xfrm>
              <a:prstGeom prst="triangle">
                <a:avLst/>
              </a:prstGeom>
              <a:solidFill>
                <a:srgbClr val="70AD47">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white"/>
                  </a:solidFill>
                  <a:effectLst/>
                  <a:uLnTx/>
                  <a:uFillTx/>
                </a:endParaRPr>
              </a:p>
            </p:txBody>
          </p:sp>
          <p:sp>
            <p:nvSpPr>
              <p:cNvPr id="88" name="Gleichschenkliges Dreieck 87">
                <a:extLst>
                  <a:ext uri="{FF2B5EF4-FFF2-40B4-BE49-F238E27FC236}">
                    <a16:creationId xmlns:a16="http://schemas.microsoft.com/office/drawing/2014/main" id="{B2FAB114-4D13-BDBC-CD0D-921D604F5155}"/>
                  </a:ext>
                </a:extLst>
              </p:cNvPr>
              <p:cNvSpPr/>
              <p:nvPr/>
            </p:nvSpPr>
            <p:spPr>
              <a:xfrm rot="10800000">
                <a:off x="1109996" y="3604131"/>
                <a:ext cx="258756" cy="150576"/>
              </a:xfrm>
              <a:prstGeom prst="triangle">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white"/>
                  </a:solidFill>
                  <a:effectLst/>
                  <a:uLnTx/>
                  <a:uFillTx/>
                </a:endParaRPr>
              </a:p>
            </p:txBody>
          </p:sp>
        </p:grpSp>
        <p:sp>
          <p:nvSpPr>
            <p:cNvPr id="89" name="Textfeld 88">
              <a:extLst>
                <a:ext uri="{FF2B5EF4-FFF2-40B4-BE49-F238E27FC236}">
                  <a16:creationId xmlns:a16="http://schemas.microsoft.com/office/drawing/2014/main" id="{7C29BCC1-30D4-3408-CAD7-6B0330DB083F}"/>
                </a:ext>
              </a:extLst>
            </p:cNvPr>
            <p:cNvSpPr txBox="1"/>
            <p:nvPr/>
          </p:nvSpPr>
          <p:spPr>
            <a:xfrm>
              <a:off x="12923853" y="3390720"/>
              <a:ext cx="1426745" cy="307777"/>
            </a:xfrm>
            <a:prstGeom prst="rect">
              <a:avLst/>
            </a:prstGeom>
            <a:noFill/>
          </p:spPr>
          <p:txBody>
            <a:bodyPr wrap="square" rtlCol="0">
              <a:spAutoFit/>
            </a:bodyPr>
            <a:lstStyle/>
            <a:p>
              <a:r>
                <a:rPr lang="en-GB" sz="1400" b="1" dirty="0">
                  <a:solidFill>
                    <a:prstClr val="black"/>
                  </a:solidFill>
                  <a:latin typeface="Frutiger LT Com 45 Light"/>
                </a:rPr>
                <a:t>spray coating</a:t>
              </a:r>
            </a:p>
          </p:txBody>
        </p:sp>
        <p:grpSp>
          <p:nvGrpSpPr>
            <p:cNvPr id="90" name="Gruppieren 89">
              <a:extLst>
                <a:ext uri="{FF2B5EF4-FFF2-40B4-BE49-F238E27FC236}">
                  <a16:creationId xmlns:a16="http://schemas.microsoft.com/office/drawing/2014/main" id="{60B2C36C-6360-2A92-1EA8-B5911DC85E44}"/>
                </a:ext>
              </a:extLst>
            </p:cNvPr>
            <p:cNvGrpSpPr>
              <a:grpSpLocks noChangeAspect="1"/>
            </p:cNvGrpSpPr>
            <p:nvPr/>
          </p:nvGrpSpPr>
          <p:grpSpPr>
            <a:xfrm>
              <a:off x="14919690" y="2077364"/>
              <a:ext cx="1920600" cy="1740660"/>
              <a:chOff x="4395302" y="4701885"/>
              <a:chExt cx="1426745" cy="1293074"/>
            </a:xfrm>
          </p:grpSpPr>
          <p:grpSp>
            <p:nvGrpSpPr>
              <p:cNvPr id="91" name="Gruppieren 90">
                <a:extLst>
                  <a:ext uri="{FF2B5EF4-FFF2-40B4-BE49-F238E27FC236}">
                    <a16:creationId xmlns:a16="http://schemas.microsoft.com/office/drawing/2014/main" id="{9D4E288E-BD72-6C7F-A994-E05C4D27BC22}"/>
                  </a:ext>
                </a:extLst>
              </p:cNvPr>
              <p:cNvGrpSpPr/>
              <p:nvPr/>
            </p:nvGrpSpPr>
            <p:grpSpPr>
              <a:xfrm>
                <a:off x="4839242" y="4701885"/>
                <a:ext cx="497523" cy="847449"/>
                <a:chOff x="10190662" y="2580962"/>
                <a:chExt cx="1275981" cy="2173426"/>
              </a:xfrm>
            </p:grpSpPr>
            <p:sp>
              <p:nvSpPr>
                <p:cNvPr id="93" name="Rechteck: abgerundete Ecken 92">
                  <a:extLst>
                    <a:ext uri="{FF2B5EF4-FFF2-40B4-BE49-F238E27FC236}">
                      <a16:creationId xmlns:a16="http://schemas.microsoft.com/office/drawing/2014/main" id="{7D58A42E-CD51-D9E2-7935-B54D3A44A09A}"/>
                    </a:ext>
                  </a:extLst>
                </p:cNvPr>
                <p:cNvSpPr/>
                <p:nvPr/>
              </p:nvSpPr>
              <p:spPr>
                <a:xfrm>
                  <a:off x="10190662" y="2580962"/>
                  <a:ext cx="1275981" cy="1703579"/>
                </a:xfrm>
                <a:prstGeom prst="roundRect">
                  <a:avLst>
                    <a:gd name="adj" fmla="val 19622"/>
                  </a:avLst>
                </a:prstGeom>
                <a:gradFill flip="none" rotWithShape="1">
                  <a:gsLst>
                    <a:gs pos="100000">
                      <a:srgbClr val="FFC000"/>
                    </a:gs>
                    <a:gs pos="0">
                      <a:srgbClr val="FF0000"/>
                    </a:gs>
                  </a:gsLst>
                  <a:path path="circle">
                    <a:fillToRect l="50000" t="50000" r="50000" b="50000"/>
                  </a:path>
                  <a:tileRect/>
                </a:gradFill>
                <a:ln w="508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94" name="Rechteck 93">
                  <a:extLst>
                    <a:ext uri="{FF2B5EF4-FFF2-40B4-BE49-F238E27FC236}">
                      <a16:creationId xmlns:a16="http://schemas.microsoft.com/office/drawing/2014/main" id="{B5A521BF-285A-FCA9-0A23-373864430B3E}"/>
                    </a:ext>
                  </a:extLst>
                </p:cNvPr>
                <p:cNvSpPr/>
                <p:nvPr/>
              </p:nvSpPr>
              <p:spPr>
                <a:xfrm>
                  <a:off x="10451579" y="3638309"/>
                  <a:ext cx="754145" cy="89420"/>
                </a:xfrm>
                <a:prstGeom prst="rect">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cxnSp>
              <p:nvCxnSpPr>
                <p:cNvPr id="95" name="Gerader Verbinder 94">
                  <a:extLst>
                    <a:ext uri="{FF2B5EF4-FFF2-40B4-BE49-F238E27FC236}">
                      <a16:creationId xmlns:a16="http://schemas.microsoft.com/office/drawing/2014/main" id="{7B802DCE-AC3F-8C44-28CF-A11E4B793D0A}"/>
                    </a:ext>
                  </a:extLst>
                </p:cNvPr>
                <p:cNvCxnSpPr/>
                <p:nvPr/>
              </p:nvCxnSpPr>
              <p:spPr>
                <a:xfrm>
                  <a:off x="10454519" y="3727729"/>
                  <a:ext cx="8379" cy="1026659"/>
                </a:xfrm>
                <a:prstGeom prst="line">
                  <a:avLst/>
                </a:prstGeom>
                <a:noFill/>
                <a:ln w="15875" cap="flat" cmpd="sng" algn="ctr">
                  <a:solidFill>
                    <a:sysClr val="windowText" lastClr="000000"/>
                  </a:solidFill>
                  <a:prstDash val="solid"/>
                  <a:miter lim="800000"/>
                </a:ln>
                <a:effectLst/>
              </p:spPr>
            </p:cxnSp>
            <p:cxnSp>
              <p:nvCxnSpPr>
                <p:cNvPr id="96" name="Gerader Verbinder 95">
                  <a:extLst>
                    <a:ext uri="{FF2B5EF4-FFF2-40B4-BE49-F238E27FC236}">
                      <a16:creationId xmlns:a16="http://schemas.microsoft.com/office/drawing/2014/main" id="{75F677C8-525F-885E-D6BF-490411DDB097}"/>
                    </a:ext>
                  </a:extLst>
                </p:cNvPr>
                <p:cNvCxnSpPr/>
                <p:nvPr/>
              </p:nvCxnSpPr>
              <p:spPr>
                <a:xfrm>
                  <a:off x="11202935" y="3725348"/>
                  <a:ext cx="8379" cy="1026659"/>
                </a:xfrm>
                <a:prstGeom prst="line">
                  <a:avLst/>
                </a:prstGeom>
                <a:noFill/>
                <a:ln w="15875" cap="flat" cmpd="sng" algn="ctr">
                  <a:solidFill>
                    <a:sysClr val="windowText" lastClr="000000"/>
                  </a:solidFill>
                  <a:prstDash val="solid"/>
                  <a:miter lim="800000"/>
                </a:ln>
                <a:effectLst/>
              </p:spPr>
            </p:cxnSp>
            <p:cxnSp>
              <p:nvCxnSpPr>
                <p:cNvPr id="97" name="Gerader Verbinder 96">
                  <a:extLst>
                    <a:ext uri="{FF2B5EF4-FFF2-40B4-BE49-F238E27FC236}">
                      <a16:creationId xmlns:a16="http://schemas.microsoft.com/office/drawing/2014/main" id="{36E4D25F-B4C2-2B2A-2B7A-7522CF4D7707}"/>
                    </a:ext>
                  </a:extLst>
                </p:cNvPr>
                <p:cNvCxnSpPr>
                  <a:cxnSpLocks/>
                </p:cNvCxnSpPr>
                <p:nvPr/>
              </p:nvCxnSpPr>
              <p:spPr>
                <a:xfrm>
                  <a:off x="10455768" y="3727729"/>
                  <a:ext cx="372883" cy="428588"/>
                </a:xfrm>
                <a:prstGeom prst="line">
                  <a:avLst/>
                </a:prstGeom>
                <a:noFill/>
                <a:ln w="15875" cap="flat" cmpd="sng" algn="ctr">
                  <a:solidFill>
                    <a:sysClr val="windowText" lastClr="000000"/>
                  </a:solidFill>
                  <a:prstDash val="solid"/>
                  <a:miter lim="800000"/>
                </a:ln>
                <a:effectLst/>
              </p:spPr>
            </p:cxnSp>
            <p:cxnSp>
              <p:nvCxnSpPr>
                <p:cNvPr id="98" name="Gerader Verbinder 97">
                  <a:extLst>
                    <a:ext uri="{FF2B5EF4-FFF2-40B4-BE49-F238E27FC236}">
                      <a16:creationId xmlns:a16="http://schemas.microsoft.com/office/drawing/2014/main" id="{3D072BB6-AE8A-5701-C987-F2200D7C44E2}"/>
                    </a:ext>
                  </a:extLst>
                </p:cNvPr>
                <p:cNvCxnSpPr>
                  <a:cxnSpLocks/>
                </p:cNvCxnSpPr>
                <p:nvPr/>
              </p:nvCxnSpPr>
              <p:spPr>
                <a:xfrm flipH="1">
                  <a:off x="10819174" y="3727729"/>
                  <a:ext cx="382966" cy="428588"/>
                </a:xfrm>
                <a:prstGeom prst="line">
                  <a:avLst/>
                </a:prstGeom>
                <a:noFill/>
                <a:ln w="15875" cap="flat" cmpd="sng" algn="ctr">
                  <a:solidFill>
                    <a:sysClr val="windowText" lastClr="000000"/>
                  </a:solidFill>
                  <a:prstDash val="solid"/>
                  <a:miter lim="800000"/>
                </a:ln>
                <a:effectLst/>
              </p:spPr>
            </p:cxnSp>
          </p:grpSp>
          <p:sp>
            <p:nvSpPr>
              <p:cNvPr id="92" name="Textfeld 91">
                <a:extLst>
                  <a:ext uri="{FF2B5EF4-FFF2-40B4-BE49-F238E27FC236}">
                    <a16:creationId xmlns:a16="http://schemas.microsoft.com/office/drawing/2014/main" id="{257B9EA2-8991-C799-6067-5C23252F0495}"/>
                  </a:ext>
                </a:extLst>
              </p:cNvPr>
              <p:cNvSpPr txBox="1"/>
              <p:nvPr/>
            </p:nvSpPr>
            <p:spPr>
              <a:xfrm>
                <a:off x="4395302" y="5606278"/>
                <a:ext cx="1426745" cy="38868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latin typeface="Frutiger LT Com 45 Light"/>
                  </a:rPr>
                  <a:t>heat treatment of coated foam</a:t>
                </a:r>
              </a:p>
            </p:txBody>
          </p:sp>
        </p:grpSp>
        <p:sp>
          <p:nvSpPr>
            <p:cNvPr id="99" name="Textfeld 98">
              <a:extLst>
                <a:ext uri="{FF2B5EF4-FFF2-40B4-BE49-F238E27FC236}">
                  <a16:creationId xmlns:a16="http://schemas.microsoft.com/office/drawing/2014/main" id="{F0A83CCF-FC4B-3DE4-2F74-DCFBAE754B9F}"/>
                </a:ext>
              </a:extLst>
            </p:cNvPr>
            <p:cNvSpPr txBox="1"/>
            <p:nvPr/>
          </p:nvSpPr>
          <p:spPr>
            <a:xfrm>
              <a:off x="14658382" y="2534558"/>
              <a:ext cx="413896" cy="646331"/>
            </a:xfrm>
            <a:prstGeom prst="rect">
              <a:avLst/>
            </a:prstGeom>
            <a:noFill/>
          </p:spPr>
          <p:txBody>
            <a:bodyPr wrap="none" rtlCol="0">
              <a:spAutoFit/>
            </a:bodyPr>
            <a:lstStyle/>
            <a:p>
              <a:r>
                <a:rPr lang="de-DE" sz="3600" dirty="0">
                  <a:solidFill>
                    <a:schemeClr val="accent1"/>
                  </a:solidFill>
                </a:rPr>
                <a:t>+</a:t>
              </a:r>
            </a:p>
          </p:txBody>
        </p:sp>
        <p:sp>
          <p:nvSpPr>
            <p:cNvPr id="101" name="Pfeil: nach rechts 100">
              <a:extLst>
                <a:ext uri="{FF2B5EF4-FFF2-40B4-BE49-F238E27FC236}">
                  <a16:creationId xmlns:a16="http://schemas.microsoft.com/office/drawing/2014/main" id="{F5BB90B4-F60E-5594-D71A-31C03CC275D7}"/>
                </a:ext>
              </a:extLst>
            </p:cNvPr>
            <p:cNvSpPr/>
            <p:nvPr/>
          </p:nvSpPr>
          <p:spPr>
            <a:xfrm rot="5400000">
              <a:off x="14583362" y="3690597"/>
              <a:ext cx="406788" cy="874195"/>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pic>
          <p:nvPicPr>
            <p:cNvPr id="103" name="Grafik 102">
              <a:extLst>
                <a:ext uri="{FF2B5EF4-FFF2-40B4-BE49-F238E27FC236}">
                  <a16:creationId xmlns:a16="http://schemas.microsoft.com/office/drawing/2014/main" id="{F1EF676D-C8F0-D285-4034-627CBE12CB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575970" y="4508889"/>
              <a:ext cx="2560000" cy="1440000"/>
            </a:xfrm>
            <a:prstGeom prst="rect">
              <a:avLst/>
            </a:prstGeom>
          </p:spPr>
        </p:pic>
        <p:pic>
          <p:nvPicPr>
            <p:cNvPr id="105" name="Grafik 104">
              <a:extLst>
                <a:ext uri="{FF2B5EF4-FFF2-40B4-BE49-F238E27FC236}">
                  <a16:creationId xmlns:a16="http://schemas.microsoft.com/office/drawing/2014/main" id="{0029E3D1-3636-9443-4466-C9BF4797260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12434971" y="4508889"/>
              <a:ext cx="2059186" cy="1440000"/>
            </a:xfrm>
            <a:prstGeom prst="rect">
              <a:avLst/>
            </a:prstGeom>
          </p:spPr>
        </p:pic>
        <p:cxnSp>
          <p:nvCxnSpPr>
            <p:cNvPr id="106" name="Gerader Verbinder 105">
              <a:extLst>
                <a:ext uri="{FF2B5EF4-FFF2-40B4-BE49-F238E27FC236}">
                  <a16:creationId xmlns:a16="http://schemas.microsoft.com/office/drawing/2014/main" id="{34762FD7-D54A-878A-0B05-E093217D7102}"/>
                </a:ext>
              </a:extLst>
            </p:cNvPr>
            <p:cNvCxnSpPr>
              <a:cxnSpLocks/>
            </p:cNvCxnSpPr>
            <p:nvPr/>
          </p:nvCxnSpPr>
          <p:spPr>
            <a:xfrm>
              <a:off x="14578457" y="5899497"/>
              <a:ext cx="1280000" cy="975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07" name="Textfeld 106">
              <a:extLst>
                <a:ext uri="{FF2B5EF4-FFF2-40B4-BE49-F238E27FC236}">
                  <a16:creationId xmlns:a16="http://schemas.microsoft.com/office/drawing/2014/main" id="{609B6108-7D1F-7215-BEF8-FE5EF5E23300}"/>
                </a:ext>
              </a:extLst>
            </p:cNvPr>
            <p:cNvSpPr txBox="1"/>
            <p:nvPr/>
          </p:nvSpPr>
          <p:spPr>
            <a:xfrm>
              <a:off x="14864993" y="5641112"/>
              <a:ext cx="692818" cy="307777"/>
            </a:xfrm>
            <a:prstGeom prst="rect">
              <a:avLst/>
            </a:prstGeom>
            <a:noFill/>
          </p:spPr>
          <p:txBody>
            <a:bodyPr wrap="none" rtlCol="0">
              <a:spAutoFit/>
            </a:bodyPr>
            <a:lstStyle/>
            <a:p>
              <a:r>
                <a:rPr lang="de-DE" sz="1400" dirty="0">
                  <a:solidFill>
                    <a:schemeClr val="bg1"/>
                  </a:solidFill>
                </a:rPr>
                <a:t>10 mm</a:t>
              </a:r>
            </a:p>
          </p:txBody>
        </p:sp>
        <p:cxnSp>
          <p:nvCxnSpPr>
            <p:cNvPr id="108" name="Gerader Verbinder 107">
              <a:extLst>
                <a:ext uri="{FF2B5EF4-FFF2-40B4-BE49-F238E27FC236}">
                  <a16:creationId xmlns:a16="http://schemas.microsoft.com/office/drawing/2014/main" id="{724F8C99-7CE0-9367-5F94-70548B5B91A6}"/>
                </a:ext>
              </a:extLst>
            </p:cNvPr>
            <p:cNvCxnSpPr>
              <a:cxnSpLocks/>
            </p:cNvCxnSpPr>
            <p:nvPr/>
          </p:nvCxnSpPr>
          <p:spPr>
            <a:xfrm>
              <a:off x="12434971" y="5905500"/>
              <a:ext cx="102959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09" name="Textfeld 108">
              <a:extLst>
                <a:ext uri="{FF2B5EF4-FFF2-40B4-BE49-F238E27FC236}">
                  <a16:creationId xmlns:a16="http://schemas.microsoft.com/office/drawing/2014/main" id="{37E7ED8B-7861-2076-0D6B-AB72898D7D69}"/>
                </a:ext>
              </a:extLst>
            </p:cNvPr>
            <p:cNvSpPr txBox="1"/>
            <p:nvPr/>
          </p:nvSpPr>
          <p:spPr>
            <a:xfrm>
              <a:off x="12651402" y="5641112"/>
              <a:ext cx="692818" cy="307777"/>
            </a:xfrm>
            <a:prstGeom prst="rect">
              <a:avLst/>
            </a:prstGeom>
            <a:noFill/>
          </p:spPr>
          <p:txBody>
            <a:bodyPr wrap="none" rtlCol="0">
              <a:spAutoFit/>
            </a:bodyPr>
            <a:lstStyle/>
            <a:p>
              <a:r>
                <a:rPr lang="de-DE" sz="1400" dirty="0">
                  <a:solidFill>
                    <a:schemeClr val="bg1"/>
                  </a:solidFill>
                </a:rPr>
                <a:t>40 mm</a:t>
              </a:r>
            </a:p>
          </p:txBody>
        </p:sp>
      </p:grpSp>
      <p:sp>
        <p:nvSpPr>
          <p:cNvPr id="115" name="Textfeld 114">
            <a:extLst>
              <a:ext uri="{FF2B5EF4-FFF2-40B4-BE49-F238E27FC236}">
                <a16:creationId xmlns:a16="http://schemas.microsoft.com/office/drawing/2014/main" id="{1CD76935-98FD-0006-CCB2-1205EDAB7FAB}"/>
              </a:ext>
            </a:extLst>
          </p:cNvPr>
          <p:cNvSpPr txBox="1"/>
          <p:nvPr/>
        </p:nvSpPr>
        <p:spPr>
          <a:xfrm>
            <a:off x="12420600" y="6914971"/>
            <a:ext cx="4701000" cy="1200329"/>
          </a:xfrm>
          <a:prstGeom prst="rect">
            <a:avLst/>
          </a:prstGeom>
          <a:noFill/>
        </p:spPr>
        <p:txBody>
          <a:bodyPr wrap="square">
            <a:spAutoFit/>
          </a:bodyPr>
          <a:lstStyle/>
          <a:p>
            <a:r>
              <a:rPr lang="en-US" dirty="0"/>
              <a:t>Spray coating followed by heat treatment resulting in large-scale samples uniformly covered with black-brownish appearing nickel-aluminide phases</a:t>
            </a:r>
            <a:endParaRPr lang="de-D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de-DE"/>
            </a:p>
          </p:txBody>
        </p:sp>
      </p:grpSp>
      <p:sp>
        <p:nvSpPr>
          <p:cNvPr id="4" name="TextBox 4"/>
          <p:cNvSpPr txBox="1"/>
          <p:nvPr/>
        </p:nvSpPr>
        <p:spPr>
          <a:xfrm>
            <a:off x="702488" y="650557"/>
            <a:ext cx="10404119" cy="1098852"/>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Conclusions</a:t>
            </a:r>
          </a:p>
        </p:txBody>
      </p:sp>
      <p:sp>
        <p:nvSpPr>
          <p:cNvPr id="5" name="TextBox 5"/>
          <p:cNvSpPr txBox="1"/>
          <p:nvPr/>
        </p:nvSpPr>
        <p:spPr>
          <a:xfrm>
            <a:off x="-201727" y="1380417"/>
            <a:ext cx="10797956" cy="9449959"/>
          </a:xfrm>
          <a:prstGeom prst="rect">
            <a:avLst/>
          </a:prstGeom>
        </p:spPr>
        <p:txBody>
          <a:bodyPr wrap="square" lIns="0" tIns="0" rIns="0" bIns="0" rtlCol="0" anchor="t">
            <a:spAutoFit/>
          </a:bodyPr>
          <a:lstStyle/>
          <a:p>
            <a:pPr marL="678656" lvl="1" indent="-339328" algn="l">
              <a:lnSpc>
                <a:spcPts val="4050"/>
              </a:lnSpc>
              <a:buFont typeface="Arial"/>
              <a:buChar char="•"/>
            </a:pPr>
            <a:r>
              <a:rPr lang="en-US" sz="3200" dirty="0">
                <a:solidFill>
                  <a:srgbClr val="74777B"/>
                </a:solidFill>
                <a:latin typeface="DM Sans"/>
                <a:ea typeface="DM Sans"/>
                <a:cs typeface="DM Sans"/>
                <a:sym typeface="DM Sans"/>
              </a:rPr>
              <a:t>A new scalable production technology for the uniform mass production of more efficient electrodes for AEL was developed and successfully applied.</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New inks on the basis of PGM-free electrocatalysts were produced and </a:t>
            </a:r>
            <a:r>
              <a:rPr lang="en-US" sz="3200" dirty="0" err="1">
                <a:solidFill>
                  <a:srgbClr val="74777B"/>
                </a:solidFill>
                <a:latin typeface="DM Sans"/>
                <a:ea typeface="DM Sans"/>
                <a:cs typeface="DM Sans"/>
                <a:sym typeface="DM Sans"/>
              </a:rPr>
              <a:t>optimised</a:t>
            </a:r>
            <a:r>
              <a:rPr lang="en-US" sz="3200" dirty="0">
                <a:solidFill>
                  <a:srgbClr val="74777B"/>
                </a:solidFill>
                <a:latin typeface="DM Sans"/>
                <a:ea typeface="DM Sans"/>
                <a:cs typeface="DM Sans"/>
                <a:sym typeface="DM Sans"/>
              </a:rPr>
              <a:t> for the spray coating process.</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For each particle-containing ink formulation (Al for Raney-like Ni, and Ni-Fe), a tailored heat treatment procedure was performed.</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The final electrodes exhibit excellent electrochemical performance.</a:t>
            </a:r>
          </a:p>
          <a:p>
            <a:pPr marL="678656" lvl="1" indent="-339328">
              <a:lnSpc>
                <a:spcPts val="4050"/>
              </a:lnSpc>
              <a:buFont typeface="Arial"/>
              <a:buChar char="•"/>
            </a:pPr>
            <a:r>
              <a:rPr lang="en-US" sz="3200" dirty="0">
                <a:solidFill>
                  <a:srgbClr val="74777B"/>
                </a:solidFill>
                <a:latin typeface="DM Sans"/>
                <a:ea typeface="DM Sans"/>
                <a:cs typeface="DM Sans"/>
                <a:sym typeface="DM Sans"/>
              </a:rPr>
              <a:t>The more sustainable and environmentally friendly process chain represents an important step on the way from the laboratory and pilot plant R&amp;D work to the actual implementation in the industrial production.</a:t>
            </a:r>
          </a:p>
          <a:p>
            <a:pPr marL="678656" lvl="1" indent="-339328" algn="l">
              <a:lnSpc>
                <a:spcPts val="4050"/>
              </a:lnSpc>
              <a:buFont typeface="Arial"/>
              <a:buChar char="•"/>
            </a:pPr>
            <a:endParaRPr lang="en-US" sz="3200" dirty="0">
              <a:solidFill>
                <a:srgbClr val="74777B"/>
              </a:solidFill>
              <a:latin typeface="DM Sans"/>
              <a:ea typeface="DM Sans"/>
              <a:cs typeface="DM Sans"/>
              <a:sym typeface="DM Sans"/>
            </a:endParaRPr>
          </a:p>
          <a:p>
            <a:pPr algn="l">
              <a:lnSpc>
                <a:spcPts val="4050"/>
              </a:lnSpc>
            </a:pPr>
            <a:endParaRPr lang="en-US" sz="3200" dirty="0">
              <a:solidFill>
                <a:srgbClr val="74777B"/>
              </a:solidFill>
              <a:latin typeface="DM Sans"/>
              <a:ea typeface="DM Sans"/>
              <a:cs typeface="DM Sans"/>
              <a:sym typeface="DM Sans"/>
            </a:endParaRPr>
          </a:p>
        </p:txBody>
      </p:sp>
      <p:grpSp>
        <p:nvGrpSpPr>
          <p:cNvPr id="6" name="Group 6"/>
          <p:cNvGrpSpPr/>
          <p:nvPr/>
        </p:nvGrpSpPr>
        <p:grpSpPr>
          <a:xfrm>
            <a:off x="611048" y="9534525"/>
            <a:ext cx="1730016" cy="547688"/>
            <a:chOff x="0" y="0"/>
            <a:chExt cx="2306688" cy="730250"/>
          </a:xfrm>
        </p:grpSpPr>
        <p:sp>
          <p:nvSpPr>
            <p:cNvPr id="7" name="Freeform 7"/>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4" cstate="print">
                <a:alphaModFix amt="0"/>
                <a:extLst>
                  <a:ext uri="{28A0092B-C50C-407E-A947-70E740481C1C}">
                    <a14:useLocalDpi xmlns:a14="http://schemas.microsoft.com/office/drawing/2010/main" val="0"/>
                  </a:ext>
                </a:extLst>
              </a:blip>
              <a:stretch>
                <a:fillRect/>
              </a:stretch>
            </a:blipFill>
          </p:spPr>
          <p:txBody>
            <a:bodyPr/>
            <a:lstStyle/>
            <a:p>
              <a:endParaRPr lang="de-DE"/>
            </a:p>
          </p:txBody>
        </p:sp>
        <p:sp>
          <p:nvSpPr>
            <p:cNvPr id="8" name="TextBox 8"/>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13/04/2026</a:t>
              </a:r>
            </a:p>
          </p:txBody>
        </p:sp>
      </p:gr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5" cstate="print">
                <a:alphaModFix amt="0"/>
                <a:extLst>
                  <a:ext uri="{28A0092B-C50C-407E-A947-70E740481C1C}">
                    <a14:useLocalDpi xmlns:a14="http://schemas.microsoft.com/office/drawing/2010/main" val="0"/>
                  </a:ext>
                </a:extLst>
              </a:blip>
              <a:stretch>
                <a:fillRect/>
              </a:stretch>
            </a:blipFill>
          </p:spPr>
          <p:txBody>
            <a:bodyPr/>
            <a:lstStyle/>
            <a:p>
              <a:endParaRPr lang="de-DE"/>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5</a:t>
              </a:r>
            </a:p>
          </p:txBody>
        </p:sp>
      </p:grpSp>
      <p:grpSp>
        <p:nvGrpSpPr>
          <p:cNvPr id="15" name="Group 7">
            <a:extLst>
              <a:ext uri="{FF2B5EF4-FFF2-40B4-BE49-F238E27FC236}">
                <a16:creationId xmlns:a16="http://schemas.microsoft.com/office/drawing/2014/main" id="{433FF7E4-EA22-45A7-D9BC-8A6F424629F0}"/>
              </a:ext>
            </a:extLst>
          </p:cNvPr>
          <p:cNvGrpSpPr/>
          <p:nvPr/>
        </p:nvGrpSpPr>
        <p:grpSpPr>
          <a:xfrm>
            <a:off x="2370268" y="9534525"/>
            <a:ext cx="6172200" cy="547688"/>
            <a:chOff x="0" y="0"/>
            <a:chExt cx="8229600" cy="730250"/>
          </a:xfrm>
        </p:grpSpPr>
        <p:sp>
          <p:nvSpPr>
            <p:cNvPr id="16" name="Freeform 8">
              <a:extLst>
                <a:ext uri="{FF2B5EF4-FFF2-40B4-BE49-F238E27FC236}">
                  <a16:creationId xmlns:a16="http://schemas.microsoft.com/office/drawing/2014/main" id="{4C7E6EDE-E093-9837-0E5B-C1758FDF77EC}"/>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6" cstate="print">
                <a:alphaModFix amt="0"/>
                <a:extLst>
                  <a:ext uri="{28A0092B-C50C-407E-A947-70E740481C1C}">
                    <a14:useLocalDpi xmlns:a14="http://schemas.microsoft.com/office/drawing/2010/main" val="0"/>
                  </a:ext>
                </a:extLst>
              </a:blip>
              <a:stretch>
                <a:fillRect/>
              </a:stretch>
            </a:blipFill>
          </p:spPr>
          <p:txBody>
            <a:bodyPr/>
            <a:lstStyle/>
            <a:p>
              <a:endParaRPr lang="de-DE" dirty="0"/>
            </a:p>
          </p:txBody>
        </p:sp>
        <p:sp>
          <p:nvSpPr>
            <p:cNvPr id="17" name="TextBox 9">
              <a:extLst>
                <a:ext uri="{FF2B5EF4-FFF2-40B4-BE49-F238E27FC236}">
                  <a16:creationId xmlns:a16="http://schemas.microsoft.com/office/drawing/2014/main" id="{23EA6F1D-9F57-1119-E877-5E57F3BDBC77}"/>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LISPIE</a:t>
              </a:r>
            </a:p>
          </p:txBody>
        </p:sp>
      </p:grpSp>
      <p:grpSp>
        <p:nvGrpSpPr>
          <p:cNvPr id="228" name="Gruppieren 227">
            <a:extLst>
              <a:ext uri="{FF2B5EF4-FFF2-40B4-BE49-F238E27FC236}">
                <a16:creationId xmlns:a16="http://schemas.microsoft.com/office/drawing/2014/main" id="{1A1EFA0F-48DF-1B5F-5EEE-79A374B35E9B}"/>
              </a:ext>
            </a:extLst>
          </p:cNvPr>
          <p:cNvGrpSpPr/>
          <p:nvPr/>
        </p:nvGrpSpPr>
        <p:grpSpPr>
          <a:xfrm>
            <a:off x="11963400" y="1780953"/>
            <a:ext cx="5690588" cy="8086947"/>
            <a:chOff x="11963400" y="1780953"/>
            <a:chExt cx="5690588" cy="8086947"/>
          </a:xfrm>
        </p:grpSpPr>
        <p:grpSp>
          <p:nvGrpSpPr>
            <p:cNvPr id="153" name="Gruppieren 152">
              <a:extLst>
                <a:ext uri="{FF2B5EF4-FFF2-40B4-BE49-F238E27FC236}">
                  <a16:creationId xmlns:a16="http://schemas.microsoft.com/office/drawing/2014/main" id="{526E04C4-3697-1CBD-DD23-EED54901B52D}"/>
                </a:ext>
              </a:extLst>
            </p:cNvPr>
            <p:cNvGrpSpPr/>
            <p:nvPr/>
          </p:nvGrpSpPr>
          <p:grpSpPr>
            <a:xfrm>
              <a:off x="11963400" y="1943100"/>
              <a:ext cx="2278667" cy="1425984"/>
              <a:chOff x="650445" y="1510098"/>
              <a:chExt cx="2278667" cy="1425984"/>
            </a:xfrm>
          </p:grpSpPr>
          <p:sp>
            <p:nvSpPr>
              <p:cNvPr id="118" name="Rechteck 117">
                <a:extLst>
                  <a:ext uri="{FF2B5EF4-FFF2-40B4-BE49-F238E27FC236}">
                    <a16:creationId xmlns:a16="http://schemas.microsoft.com/office/drawing/2014/main" id="{18024358-C8E0-8F05-FD44-D0C404A03007}"/>
                  </a:ext>
                </a:extLst>
              </p:cNvPr>
              <p:cNvSpPr/>
              <p:nvPr/>
            </p:nvSpPr>
            <p:spPr>
              <a:xfrm>
                <a:off x="650445" y="1521306"/>
                <a:ext cx="2278667" cy="1414776"/>
              </a:xfrm>
              <a:prstGeom prst="rect">
                <a:avLst/>
              </a:prstGeom>
              <a:solidFill>
                <a:sysClr val="window" lastClr="FFFFFF">
                  <a:lumMod val="95000"/>
                </a:sysClr>
              </a:solidFill>
              <a:ln w="9525" cap="flat" cmpd="sng" algn="ctr">
                <a:no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119" name="Rechteck 118">
                <a:extLst>
                  <a:ext uri="{FF2B5EF4-FFF2-40B4-BE49-F238E27FC236}">
                    <a16:creationId xmlns:a16="http://schemas.microsoft.com/office/drawing/2014/main" id="{B5DB902C-5B06-2088-7C87-5C832FD825C0}"/>
                  </a:ext>
                </a:extLst>
              </p:cNvPr>
              <p:cNvSpPr/>
              <p:nvPr/>
            </p:nvSpPr>
            <p:spPr>
              <a:xfrm>
                <a:off x="1003315" y="1830313"/>
                <a:ext cx="581066" cy="711135"/>
              </a:xfrm>
              <a:prstGeom prst="rect">
                <a:avLst/>
              </a:prstGeom>
              <a:pattFill prst="openDmnd">
                <a:fgClr>
                  <a:sysClr val="window" lastClr="FFFFFF">
                    <a:lumMod val="75000"/>
                  </a:sysClr>
                </a:fgClr>
                <a:bgClr>
                  <a:sysClr val="window" lastClr="FFFFFF"/>
                </a:bgClr>
              </a:pattFill>
              <a:ln w="9525" cap="flat" cmpd="sng" algn="ctr">
                <a:solidFill>
                  <a:schemeClr val="tx1"/>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120" name="Textfeld 119">
                <a:extLst>
                  <a:ext uri="{FF2B5EF4-FFF2-40B4-BE49-F238E27FC236}">
                    <a16:creationId xmlns:a16="http://schemas.microsoft.com/office/drawing/2014/main" id="{F8B43EED-5B4A-CADC-FE88-A5F9980EEC86}"/>
                  </a:ext>
                </a:extLst>
              </p:cNvPr>
              <p:cNvSpPr txBox="1"/>
              <p:nvPr/>
            </p:nvSpPr>
            <p:spPr>
              <a:xfrm>
                <a:off x="730605" y="1510098"/>
                <a:ext cx="1887055" cy="338554"/>
              </a:xfrm>
              <a:prstGeom prst="rect">
                <a:avLst/>
              </a:prstGeom>
              <a:noFill/>
            </p:spPr>
            <p:txBody>
              <a:bodyPr wrap="none" rtlCol="0">
                <a:spAutoFit/>
              </a:bodyPr>
              <a:lstStyle/>
              <a:p>
                <a:r>
                  <a:rPr lang="en-GB" sz="1600" b="1" dirty="0">
                    <a:solidFill>
                      <a:prstClr val="black"/>
                    </a:solidFill>
                    <a:latin typeface="Frutiger LT Com 45 Light"/>
                  </a:rPr>
                  <a:t>starting materials</a:t>
                </a:r>
              </a:p>
            </p:txBody>
          </p:sp>
          <p:grpSp>
            <p:nvGrpSpPr>
              <p:cNvPr id="121" name="Gruppieren 120">
                <a:extLst>
                  <a:ext uri="{FF2B5EF4-FFF2-40B4-BE49-F238E27FC236}">
                    <a16:creationId xmlns:a16="http://schemas.microsoft.com/office/drawing/2014/main" id="{4CC2B656-9F8A-DC24-9928-6AA57EA57D9E}"/>
                  </a:ext>
                </a:extLst>
              </p:cNvPr>
              <p:cNvGrpSpPr/>
              <p:nvPr/>
            </p:nvGrpSpPr>
            <p:grpSpPr>
              <a:xfrm>
                <a:off x="1825915" y="1864043"/>
                <a:ext cx="671625" cy="621609"/>
                <a:chOff x="1037775" y="1255871"/>
                <a:chExt cx="1105838" cy="1023486"/>
              </a:xfrm>
            </p:grpSpPr>
            <p:sp>
              <p:nvSpPr>
                <p:cNvPr id="122" name="Ellipse 121">
                  <a:extLst>
                    <a:ext uri="{FF2B5EF4-FFF2-40B4-BE49-F238E27FC236}">
                      <a16:creationId xmlns:a16="http://schemas.microsoft.com/office/drawing/2014/main" id="{EC5C723A-91A1-793D-3608-602021029476}"/>
                    </a:ext>
                  </a:extLst>
                </p:cNvPr>
                <p:cNvSpPr/>
                <p:nvPr/>
              </p:nvSpPr>
              <p:spPr>
                <a:xfrm>
                  <a:off x="1037775" y="2116919"/>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23" name="Ellipse 122">
                  <a:extLst>
                    <a:ext uri="{FF2B5EF4-FFF2-40B4-BE49-F238E27FC236}">
                      <a16:creationId xmlns:a16="http://schemas.microsoft.com/office/drawing/2014/main" id="{EA3D9C08-82FF-C5F7-8D0F-330D0C5F9B90}"/>
                    </a:ext>
                  </a:extLst>
                </p:cNvPr>
                <p:cNvSpPr/>
                <p:nvPr/>
              </p:nvSpPr>
              <p:spPr>
                <a:xfrm>
                  <a:off x="1244792" y="1739793"/>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24" name="Ellipse 123">
                  <a:extLst>
                    <a:ext uri="{FF2B5EF4-FFF2-40B4-BE49-F238E27FC236}">
                      <a16:creationId xmlns:a16="http://schemas.microsoft.com/office/drawing/2014/main" id="{F745AD7B-7F64-151C-4820-2CF58E90A474}"/>
                    </a:ext>
                  </a:extLst>
                </p:cNvPr>
                <p:cNvSpPr/>
                <p:nvPr/>
              </p:nvSpPr>
              <p:spPr>
                <a:xfrm>
                  <a:off x="1723161" y="1772019"/>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25" name="Ellipse 124">
                  <a:extLst>
                    <a:ext uri="{FF2B5EF4-FFF2-40B4-BE49-F238E27FC236}">
                      <a16:creationId xmlns:a16="http://schemas.microsoft.com/office/drawing/2014/main" id="{7C84B950-A1E2-AB34-AEF7-D536F1EC970B}"/>
                    </a:ext>
                  </a:extLst>
                </p:cNvPr>
                <p:cNvSpPr/>
                <p:nvPr/>
              </p:nvSpPr>
              <p:spPr>
                <a:xfrm>
                  <a:off x="1808589" y="1910832"/>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26" name="Ellipse 125">
                  <a:extLst>
                    <a:ext uri="{FF2B5EF4-FFF2-40B4-BE49-F238E27FC236}">
                      <a16:creationId xmlns:a16="http://schemas.microsoft.com/office/drawing/2014/main" id="{6F9FC2A1-D4DE-7C93-973D-94B79E042FCF}"/>
                    </a:ext>
                  </a:extLst>
                </p:cNvPr>
                <p:cNvSpPr/>
                <p:nvPr/>
              </p:nvSpPr>
              <p:spPr>
                <a:xfrm>
                  <a:off x="1623898" y="1543219"/>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27" name="Ellipse 126">
                  <a:extLst>
                    <a:ext uri="{FF2B5EF4-FFF2-40B4-BE49-F238E27FC236}">
                      <a16:creationId xmlns:a16="http://schemas.microsoft.com/office/drawing/2014/main" id="{F6C4AB03-AF5E-1094-10F7-7A9BD5632C22}"/>
                    </a:ext>
                  </a:extLst>
                </p:cNvPr>
                <p:cNvSpPr/>
                <p:nvPr/>
              </p:nvSpPr>
              <p:spPr>
                <a:xfrm>
                  <a:off x="1457376" y="2115161"/>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28" name="Ellipse 127">
                  <a:extLst>
                    <a:ext uri="{FF2B5EF4-FFF2-40B4-BE49-F238E27FC236}">
                      <a16:creationId xmlns:a16="http://schemas.microsoft.com/office/drawing/2014/main" id="{DBC90F1E-92CF-6EF3-A245-1F98016814BA}"/>
                    </a:ext>
                  </a:extLst>
                </p:cNvPr>
                <p:cNvSpPr/>
                <p:nvPr/>
              </p:nvSpPr>
              <p:spPr>
                <a:xfrm>
                  <a:off x="1193718" y="2012086"/>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29" name="Ellipse 128">
                  <a:extLst>
                    <a:ext uri="{FF2B5EF4-FFF2-40B4-BE49-F238E27FC236}">
                      <a16:creationId xmlns:a16="http://schemas.microsoft.com/office/drawing/2014/main" id="{C8D6CD73-1414-FB34-11F0-52F4C8DAC5B2}"/>
                    </a:ext>
                  </a:extLst>
                </p:cNvPr>
                <p:cNvSpPr/>
                <p:nvPr/>
              </p:nvSpPr>
              <p:spPr>
                <a:xfrm>
                  <a:off x="1398729" y="1604127"/>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0" name="Ellipse 129">
                  <a:extLst>
                    <a:ext uri="{FF2B5EF4-FFF2-40B4-BE49-F238E27FC236}">
                      <a16:creationId xmlns:a16="http://schemas.microsoft.com/office/drawing/2014/main" id="{1D41BF40-188A-1EEF-3EE8-116BC30EC785}"/>
                    </a:ext>
                  </a:extLst>
                </p:cNvPr>
                <p:cNvSpPr/>
                <p:nvPr/>
              </p:nvSpPr>
              <p:spPr>
                <a:xfrm>
                  <a:off x="1887174" y="2022918"/>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1" name="Ellipse 130">
                  <a:extLst>
                    <a:ext uri="{FF2B5EF4-FFF2-40B4-BE49-F238E27FC236}">
                      <a16:creationId xmlns:a16="http://schemas.microsoft.com/office/drawing/2014/main" id="{652DFCB2-FA32-FCA8-F425-4EA9C6C0B642}"/>
                    </a:ext>
                  </a:extLst>
                </p:cNvPr>
                <p:cNvSpPr/>
                <p:nvPr/>
              </p:nvSpPr>
              <p:spPr>
                <a:xfrm>
                  <a:off x="1432295" y="1855902"/>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2" name="Ellipse 131">
                  <a:extLst>
                    <a:ext uri="{FF2B5EF4-FFF2-40B4-BE49-F238E27FC236}">
                      <a16:creationId xmlns:a16="http://schemas.microsoft.com/office/drawing/2014/main" id="{E0D5737B-910C-1F78-A963-E208446A8A6A}"/>
                    </a:ext>
                  </a:extLst>
                </p:cNvPr>
                <p:cNvSpPr/>
                <p:nvPr/>
              </p:nvSpPr>
              <p:spPr>
                <a:xfrm>
                  <a:off x="1621602" y="2017472"/>
                  <a:ext cx="256439" cy="256439"/>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3" name="Ellipse 132">
                  <a:extLst>
                    <a:ext uri="{FF2B5EF4-FFF2-40B4-BE49-F238E27FC236}">
                      <a16:creationId xmlns:a16="http://schemas.microsoft.com/office/drawing/2014/main" id="{AC0A9088-C5E4-4B0A-D560-280E43C25C56}"/>
                    </a:ext>
                  </a:extLst>
                </p:cNvPr>
                <p:cNvSpPr/>
                <p:nvPr/>
              </p:nvSpPr>
              <p:spPr>
                <a:xfrm>
                  <a:off x="1701987" y="1919036"/>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4" name="Ellipse 133">
                  <a:extLst>
                    <a:ext uri="{FF2B5EF4-FFF2-40B4-BE49-F238E27FC236}">
                      <a16:creationId xmlns:a16="http://schemas.microsoft.com/office/drawing/2014/main" id="{36AED537-4D1A-DD3D-22F3-95A04BA38FCE}"/>
                    </a:ext>
                  </a:extLst>
                </p:cNvPr>
                <p:cNvSpPr/>
                <p:nvPr/>
              </p:nvSpPr>
              <p:spPr>
                <a:xfrm>
                  <a:off x="1637656" y="1821232"/>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5" name="Ellipse 134">
                  <a:extLst>
                    <a:ext uri="{FF2B5EF4-FFF2-40B4-BE49-F238E27FC236}">
                      <a16:creationId xmlns:a16="http://schemas.microsoft.com/office/drawing/2014/main" id="{16D0F74C-6324-C342-EF7B-3311AAF2609C}"/>
                    </a:ext>
                  </a:extLst>
                </p:cNvPr>
                <p:cNvSpPr/>
                <p:nvPr/>
              </p:nvSpPr>
              <p:spPr>
                <a:xfrm>
                  <a:off x="1737267" y="168224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6" name="Ellipse 135">
                  <a:extLst>
                    <a:ext uri="{FF2B5EF4-FFF2-40B4-BE49-F238E27FC236}">
                      <a16:creationId xmlns:a16="http://schemas.microsoft.com/office/drawing/2014/main" id="{CED626AE-60FB-4FF5-16CB-2C9D0B221046}"/>
                    </a:ext>
                  </a:extLst>
                </p:cNvPr>
                <p:cNvSpPr/>
                <p:nvPr/>
              </p:nvSpPr>
              <p:spPr>
                <a:xfrm>
                  <a:off x="1107418" y="2034443"/>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7" name="Ellipse 136">
                  <a:extLst>
                    <a:ext uri="{FF2B5EF4-FFF2-40B4-BE49-F238E27FC236}">
                      <a16:creationId xmlns:a16="http://schemas.microsoft.com/office/drawing/2014/main" id="{48BE4F3A-3CA2-37A8-077B-37985D4239D9}"/>
                    </a:ext>
                  </a:extLst>
                </p:cNvPr>
                <p:cNvSpPr/>
                <p:nvPr/>
              </p:nvSpPr>
              <p:spPr>
                <a:xfrm>
                  <a:off x="1332399" y="192044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8" name="Ellipse 137">
                  <a:extLst>
                    <a:ext uri="{FF2B5EF4-FFF2-40B4-BE49-F238E27FC236}">
                      <a16:creationId xmlns:a16="http://schemas.microsoft.com/office/drawing/2014/main" id="{5576AE48-A6B0-03C5-BBA4-1F7846CE01A8}"/>
                    </a:ext>
                  </a:extLst>
                </p:cNvPr>
                <p:cNvSpPr/>
                <p:nvPr/>
              </p:nvSpPr>
              <p:spPr>
                <a:xfrm>
                  <a:off x="1242574" y="1893358"/>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39" name="Ellipse 138">
                  <a:extLst>
                    <a:ext uri="{FF2B5EF4-FFF2-40B4-BE49-F238E27FC236}">
                      <a16:creationId xmlns:a16="http://schemas.microsoft.com/office/drawing/2014/main" id="{B7178ADE-C095-140D-D1A8-99BAFF11B0C9}"/>
                    </a:ext>
                  </a:extLst>
                </p:cNvPr>
                <p:cNvSpPr/>
                <p:nvPr/>
              </p:nvSpPr>
              <p:spPr>
                <a:xfrm>
                  <a:off x="1377780" y="182871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0" name="Ellipse 139">
                  <a:extLst>
                    <a:ext uri="{FF2B5EF4-FFF2-40B4-BE49-F238E27FC236}">
                      <a16:creationId xmlns:a16="http://schemas.microsoft.com/office/drawing/2014/main" id="{FEFA665A-8221-F209-4B14-C5DCC586FCF7}"/>
                    </a:ext>
                  </a:extLst>
                </p:cNvPr>
                <p:cNvSpPr/>
                <p:nvPr/>
              </p:nvSpPr>
              <p:spPr>
                <a:xfrm>
                  <a:off x="1312778" y="165022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1" name="Ellipse 140">
                  <a:extLst>
                    <a:ext uri="{FF2B5EF4-FFF2-40B4-BE49-F238E27FC236}">
                      <a16:creationId xmlns:a16="http://schemas.microsoft.com/office/drawing/2014/main" id="{6430576E-4C8E-0196-249F-B3073B55833B}"/>
                    </a:ext>
                  </a:extLst>
                </p:cNvPr>
                <p:cNvSpPr/>
                <p:nvPr/>
              </p:nvSpPr>
              <p:spPr>
                <a:xfrm>
                  <a:off x="1652501" y="1731146"/>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2" name="Ellipse 141">
                  <a:extLst>
                    <a:ext uri="{FF2B5EF4-FFF2-40B4-BE49-F238E27FC236}">
                      <a16:creationId xmlns:a16="http://schemas.microsoft.com/office/drawing/2014/main" id="{414D9D6E-86F3-DD9C-5B14-179289F8D989}"/>
                    </a:ext>
                  </a:extLst>
                </p:cNvPr>
                <p:cNvSpPr/>
                <p:nvPr/>
              </p:nvSpPr>
              <p:spPr>
                <a:xfrm>
                  <a:off x="1166100" y="1952310"/>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3" name="Ellipse 142">
                  <a:extLst>
                    <a:ext uri="{FF2B5EF4-FFF2-40B4-BE49-F238E27FC236}">
                      <a16:creationId xmlns:a16="http://schemas.microsoft.com/office/drawing/2014/main" id="{AC088E3D-43B0-8DE6-57F1-8CAE1A1100BB}"/>
                    </a:ext>
                  </a:extLst>
                </p:cNvPr>
                <p:cNvSpPr/>
                <p:nvPr/>
              </p:nvSpPr>
              <p:spPr>
                <a:xfrm>
                  <a:off x="1404196" y="1449151"/>
                  <a:ext cx="158750" cy="158750"/>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4" name="Ellipse 143">
                  <a:extLst>
                    <a:ext uri="{FF2B5EF4-FFF2-40B4-BE49-F238E27FC236}">
                      <a16:creationId xmlns:a16="http://schemas.microsoft.com/office/drawing/2014/main" id="{42ED4F69-6EE6-EEEE-7F3E-73D64836292A}"/>
                    </a:ext>
                  </a:extLst>
                </p:cNvPr>
                <p:cNvSpPr/>
                <p:nvPr/>
              </p:nvSpPr>
              <p:spPr>
                <a:xfrm>
                  <a:off x="1357071" y="1573798"/>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5" name="Ellipse 144">
                  <a:extLst>
                    <a:ext uri="{FF2B5EF4-FFF2-40B4-BE49-F238E27FC236}">
                      <a16:creationId xmlns:a16="http://schemas.microsoft.com/office/drawing/2014/main" id="{9EE5C54D-9F2D-3A74-CCE0-6FB458E436F2}"/>
                    </a:ext>
                  </a:extLst>
                </p:cNvPr>
                <p:cNvSpPr/>
                <p:nvPr/>
              </p:nvSpPr>
              <p:spPr>
                <a:xfrm>
                  <a:off x="1526948" y="1255871"/>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6" name="Ellipse 145">
                  <a:extLst>
                    <a:ext uri="{FF2B5EF4-FFF2-40B4-BE49-F238E27FC236}">
                      <a16:creationId xmlns:a16="http://schemas.microsoft.com/office/drawing/2014/main" id="{3151AFA6-F40C-91A7-7561-59F2A20015E4}"/>
                    </a:ext>
                  </a:extLst>
                </p:cNvPr>
                <p:cNvSpPr/>
                <p:nvPr/>
              </p:nvSpPr>
              <p:spPr>
                <a:xfrm>
                  <a:off x="1471298" y="1357036"/>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7" name="Ellipse 146">
                  <a:extLst>
                    <a:ext uri="{FF2B5EF4-FFF2-40B4-BE49-F238E27FC236}">
                      <a16:creationId xmlns:a16="http://schemas.microsoft.com/office/drawing/2014/main" id="{F91A5002-4B7F-283C-62E8-2B65A5013F11}"/>
                    </a:ext>
                  </a:extLst>
                </p:cNvPr>
                <p:cNvSpPr/>
                <p:nvPr/>
              </p:nvSpPr>
              <p:spPr>
                <a:xfrm>
                  <a:off x="1542138" y="1432871"/>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8" name="Ellipse 147">
                  <a:extLst>
                    <a:ext uri="{FF2B5EF4-FFF2-40B4-BE49-F238E27FC236}">
                      <a16:creationId xmlns:a16="http://schemas.microsoft.com/office/drawing/2014/main" id="{4C21F4C3-1521-F92D-4C4C-6170401D3EFE}"/>
                    </a:ext>
                  </a:extLst>
                </p:cNvPr>
                <p:cNvSpPr/>
                <p:nvPr/>
              </p:nvSpPr>
              <p:spPr>
                <a:xfrm>
                  <a:off x="1632398" y="1450648"/>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49" name="Ellipse 148">
                  <a:extLst>
                    <a:ext uri="{FF2B5EF4-FFF2-40B4-BE49-F238E27FC236}">
                      <a16:creationId xmlns:a16="http://schemas.microsoft.com/office/drawing/2014/main" id="{A41314BD-4806-22BA-A293-CCFAA2BC6F5E}"/>
                    </a:ext>
                  </a:extLst>
                </p:cNvPr>
                <p:cNvSpPr/>
                <p:nvPr/>
              </p:nvSpPr>
              <p:spPr>
                <a:xfrm>
                  <a:off x="1546850" y="1524464"/>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sp>
              <p:nvSpPr>
                <p:cNvPr id="150" name="Ellipse 149">
                  <a:extLst>
                    <a:ext uri="{FF2B5EF4-FFF2-40B4-BE49-F238E27FC236}">
                      <a16:creationId xmlns:a16="http://schemas.microsoft.com/office/drawing/2014/main" id="{14510327-77D3-1022-F480-5BF841607FAE}"/>
                    </a:ext>
                  </a:extLst>
                </p:cNvPr>
                <p:cNvSpPr/>
                <p:nvPr/>
              </p:nvSpPr>
              <p:spPr>
                <a:xfrm>
                  <a:off x="1560514" y="1343396"/>
                  <a:ext cx="90763" cy="90763"/>
                </a:xfrm>
                <a:prstGeom prst="ellipse">
                  <a:avLst/>
                </a:prstGeom>
                <a:gradFill flip="none" rotWithShape="1">
                  <a:gsLst>
                    <a:gs pos="0">
                      <a:srgbClr val="179C7D">
                        <a:lumMod val="5000"/>
                        <a:lumOff val="95000"/>
                      </a:srgbClr>
                    </a:gs>
                    <a:gs pos="100000">
                      <a:sysClr val="window" lastClr="FFFFFF">
                        <a:lumMod val="50000"/>
                      </a:sysClr>
                    </a:gs>
                  </a:gsLst>
                  <a:path path="circle">
                    <a:fillToRect l="100000" b="100000"/>
                  </a:path>
                  <a:tileRect t="-100000" r="-100000"/>
                </a:gradFill>
                <a:ln w="38100"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Frutiger LT Com 45 Light"/>
                    <a:ea typeface="+mn-ea"/>
                    <a:cs typeface="+mn-cs"/>
                  </a:endParaRPr>
                </a:p>
              </p:txBody>
            </p:sp>
          </p:grpSp>
          <p:sp>
            <p:nvSpPr>
              <p:cNvPr id="151" name="Textfeld 150">
                <a:extLst>
                  <a:ext uri="{FF2B5EF4-FFF2-40B4-BE49-F238E27FC236}">
                    <a16:creationId xmlns:a16="http://schemas.microsoft.com/office/drawing/2014/main" id="{0B95B5B9-EAC7-154E-3060-6E78D89BB21F}"/>
                  </a:ext>
                </a:extLst>
              </p:cNvPr>
              <p:cNvSpPr txBox="1"/>
              <p:nvPr/>
            </p:nvSpPr>
            <p:spPr>
              <a:xfrm>
                <a:off x="1027318" y="2519336"/>
                <a:ext cx="594715" cy="410369"/>
              </a:xfrm>
              <a:prstGeom prst="rect">
                <a:avLst/>
              </a:prstGeom>
              <a:noFill/>
            </p:spPr>
            <p:txBody>
              <a:bodyPr wrap="none" lIns="0" tIns="0" rIns="0" bIns="0" rtlCol="0">
                <a:spAutoFit/>
              </a:bodyPr>
              <a:lstStyle/>
              <a:p>
                <a:pPr>
                  <a:lnSpc>
                    <a:spcPts val="1960"/>
                  </a:lnSpc>
                  <a:buClr>
                    <a:srgbClr val="179C7D"/>
                  </a:buClr>
                </a:pPr>
                <a:r>
                  <a:rPr lang="en-GB" sz="1100" i="1" dirty="0">
                    <a:solidFill>
                      <a:prstClr val="black"/>
                    </a:solidFill>
                    <a:latin typeface="Frutiger LT Com 45 Light"/>
                  </a:rPr>
                  <a:t>Ni foam</a:t>
                </a:r>
              </a:p>
              <a:p>
                <a:pPr>
                  <a:lnSpc>
                    <a:spcPts val="1200"/>
                  </a:lnSpc>
                  <a:buClr>
                    <a:srgbClr val="179C7D"/>
                  </a:buClr>
                </a:pPr>
                <a:r>
                  <a:rPr lang="en-GB" sz="1100" i="1" dirty="0">
                    <a:solidFill>
                      <a:prstClr val="black"/>
                    </a:solidFill>
                    <a:latin typeface="Frutiger LT Com 45 Light"/>
                  </a:rPr>
                  <a:t>(</a:t>
                </a:r>
                <a:r>
                  <a:rPr lang="en-GB" sz="1100" i="1" dirty="0" err="1">
                    <a:solidFill>
                      <a:prstClr val="black"/>
                    </a:solidFill>
                    <a:latin typeface="Frutiger LT Com 45 Light"/>
                  </a:rPr>
                  <a:t>Alantum</a:t>
                </a:r>
                <a:r>
                  <a:rPr lang="en-GB" sz="1100" i="1" dirty="0">
                    <a:solidFill>
                      <a:prstClr val="black"/>
                    </a:solidFill>
                    <a:latin typeface="Frutiger LT Com 45 Light"/>
                  </a:rPr>
                  <a:t>)</a:t>
                </a:r>
              </a:p>
            </p:txBody>
          </p:sp>
          <p:sp>
            <p:nvSpPr>
              <p:cNvPr id="152" name="Textfeld 151">
                <a:extLst>
                  <a:ext uri="{FF2B5EF4-FFF2-40B4-BE49-F238E27FC236}">
                    <a16:creationId xmlns:a16="http://schemas.microsoft.com/office/drawing/2014/main" id="{C4B97583-DC63-1408-3D5B-ACA79CD311B0}"/>
                  </a:ext>
                </a:extLst>
              </p:cNvPr>
              <p:cNvSpPr txBox="1"/>
              <p:nvPr/>
            </p:nvSpPr>
            <p:spPr>
              <a:xfrm>
                <a:off x="1797262" y="2508430"/>
                <a:ext cx="971420" cy="228652"/>
              </a:xfrm>
              <a:prstGeom prst="rect">
                <a:avLst/>
              </a:prstGeom>
              <a:noFill/>
            </p:spPr>
            <p:txBody>
              <a:bodyPr wrap="none" lIns="0" tIns="0" rIns="0" bIns="0" rtlCol="0">
                <a:spAutoFit/>
              </a:bodyPr>
              <a:lstStyle/>
              <a:p>
                <a:pPr>
                  <a:lnSpc>
                    <a:spcPts val="1960"/>
                  </a:lnSpc>
                  <a:buClr>
                    <a:srgbClr val="179C7D"/>
                  </a:buClr>
                </a:pPr>
                <a:r>
                  <a:rPr lang="en-GB" sz="1100" i="1" dirty="0">
                    <a:solidFill>
                      <a:prstClr val="black"/>
                    </a:solidFill>
                    <a:latin typeface="Frutiger LT Com 45 Light"/>
                  </a:rPr>
                  <a:t>Suspension / Ink</a:t>
                </a:r>
              </a:p>
            </p:txBody>
          </p:sp>
        </p:grpSp>
        <p:pic>
          <p:nvPicPr>
            <p:cNvPr id="155" name="Grafik 154">
              <a:extLst>
                <a:ext uri="{FF2B5EF4-FFF2-40B4-BE49-F238E27FC236}">
                  <a16:creationId xmlns:a16="http://schemas.microsoft.com/office/drawing/2014/main" id="{B9C46C47-1436-E42D-ADEF-C5497E9818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496965" y="1780953"/>
              <a:ext cx="3065693" cy="1620000"/>
            </a:xfrm>
            <a:prstGeom prst="rect">
              <a:avLst/>
            </a:prstGeom>
          </p:spPr>
        </p:pic>
        <p:grpSp>
          <p:nvGrpSpPr>
            <p:cNvPr id="156" name="Gruppieren 155">
              <a:extLst>
                <a:ext uri="{FF2B5EF4-FFF2-40B4-BE49-F238E27FC236}">
                  <a16:creationId xmlns:a16="http://schemas.microsoft.com/office/drawing/2014/main" id="{A519D771-E8D9-69CB-3DFF-FB8D53D1C012}"/>
                </a:ext>
              </a:extLst>
            </p:cNvPr>
            <p:cNvGrpSpPr/>
            <p:nvPr/>
          </p:nvGrpSpPr>
          <p:grpSpPr>
            <a:xfrm>
              <a:off x="12382733" y="3999674"/>
              <a:ext cx="1440000" cy="1518487"/>
              <a:chOff x="493028" y="3604131"/>
              <a:chExt cx="1440000" cy="1518487"/>
            </a:xfrm>
          </p:grpSpPr>
          <p:sp>
            <p:nvSpPr>
              <p:cNvPr id="157" name="Ellipse 156">
                <a:extLst>
                  <a:ext uri="{FF2B5EF4-FFF2-40B4-BE49-F238E27FC236}">
                    <a16:creationId xmlns:a16="http://schemas.microsoft.com/office/drawing/2014/main" id="{EE5E7A95-D56D-EC0F-A754-7296041E4DEC}"/>
                  </a:ext>
                </a:extLst>
              </p:cNvPr>
              <p:cNvSpPr/>
              <p:nvPr/>
            </p:nvSpPr>
            <p:spPr>
              <a:xfrm>
                <a:off x="493028" y="3682618"/>
                <a:ext cx="1440000" cy="1440000"/>
              </a:xfrm>
              <a:prstGeom prst="ellipse">
                <a:avLst/>
              </a:prstGeom>
              <a:solidFill>
                <a:sysClr val="window" lastClr="FFFFFF">
                  <a:lumMod val="95000"/>
                </a:sysClr>
              </a:solidFill>
              <a:ln w="9525" cap="flat" cmpd="sng" algn="ctr">
                <a:no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158" name="Parallelogramm 157">
                <a:extLst>
                  <a:ext uri="{FF2B5EF4-FFF2-40B4-BE49-F238E27FC236}">
                    <a16:creationId xmlns:a16="http://schemas.microsoft.com/office/drawing/2014/main" id="{81F9BBF4-0718-FDFB-A3E4-E6AF5EFE624C}"/>
                  </a:ext>
                </a:extLst>
              </p:cNvPr>
              <p:cNvSpPr/>
              <p:nvPr/>
            </p:nvSpPr>
            <p:spPr>
              <a:xfrm>
                <a:off x="1490966" y="4488524"/>
                <a:ext cx="329120" cy="305381"/>
              </a:xfrm>
              <a:prstGeom prst="parallelogram">
                <a:avLst>
                  <a:gd name="adj" fmla="val 92084"/>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59" name="Rechteck 158">
                <a:extLst>
                  <a:ext uri="{FF2B5EF4-FFF2-40B4-BE49-F238E27FC236}">
                    <a16:creationId xmlns:a16="http://schemas.microsoft.com/office/drawing/2014/main" id="{69B4071A-5888-7A97-B1BD-CF482589C50A}"/>
                  </a:ext>
                </a:extLst>
              </p:cNvPr>
              <p:cNvSpPr/>
              <p:nvPr/>
            </p:nvSpPr>
            <p:spPr>
              <a:xfrm>
                <a:off x="1770484" y="4450957"/>
                <a:ext cx="54740" cy="126095"/>
              </a:xfrm>
              <a:prstGeom prst="rect">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60" name="Parallelogramm 159">
                <a:extLst>
                  <a:ext uri="{FF2B5EF4-FFF2-40B4-BE49-F238E27FC236}">
                    <a16:creationId xmlns:a16="http://schemas.microsoft.com/office/drawing/2014/main" id="{6E88B914-1D0C-04F3-6DF7-5058AB9868E6}"/>
                  </a:ext>
                </a:extLst>
              </p:cNvPr>
              <p:cNvSpPr/>
              <p:nvPr/>
            </p:nvSpPr>
            <p:spPr>
              <a:xfrm>
                <a:off x="702690" y="4488725"/>
                <a:ext cx="1066973" cy="251189"/>
              </a:xfrm>
              <a:prstGeom prst="parallelogram">
                <a:avLst>
                  <a:gd name="adj" fmla="val 92084"/>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61" name="Parallelogramm 160">
                <a:extLst>
                  <a:ext uri="{FF2B5EF4-FFF2-40B4-BE49-F238E27FC236}">
                    <a16:creationId xmlns:a16="http://schemas.microsoft.com/office/drawing/2014/main" id="{67412F57-1C18-742F-195F-A3758783DE8B}"/>
                  </a:ext>
                </a:extLst>
              </p:cNvPr>
              <p:cNvSpPr/>
              <p:nvPr/>
            </p:nvSpPr>
            <p:spPr>
              <a:xfrm>
                <a:off x="702973" y="4739981"/>
                <a:ext cx="836320" cy="53991"/>
              </a:xfrm>
              <a:prstGeom prst="parallelogram">
                <a:avLst>
                  <a:gd name="adj" fmla="val 0"/>
                </a:avLst>
              </a:prstGeom>
              <a:pattFill prst="openDmnd">
                <a:fgClr>
                  <a:sysClr val="window" lastClr="FFFFFF">
                    <a:lumMod val="50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cxnSp>
            <p:nvCxnSpPr>
              <p:cNvPr id="162" name="Gerader Verbinder 161">
                <a:extLst>
                  <a:ext uri="{FF2B5EF4-FFF2-40B4-BE49-F238E27FC236}">
                    <a16:creationId xmlns:a16="http://schemas.microsoft.com/office/drawing/2014/main" id="{E1D3E577-97E1-B139-D04C-0C0B462FE4A2}"/>
                  </a:ext>
                </a:extLst>
              </p:cNvPr>
              <p:cNvCxnSpPr>
                <a:cxnSpLocks/>
              </p:cNvCxnSpPr>
              <p:nvPr/>
            </p:nvCxnSpPr>
            <p:spPr>
              <a:xfrm>
                <a:off x="1769663" y="4491402"/>
                <a:ext cx="0" cy="56317"/>
              </a:xfrm>
              <a:prstGeom prst="line">
                <a:avLst/>
              </a:prstGeom>
              <a:noFill/>
              <a:ln w="9525" cap="flat" cmpd="sng" algn="ctr">
                <a:solidFill>
                  <a:sysClr val="windowText" lastClr="000000"/>
                </a:solidFill>
                <a:prstDash val="solid"/>
                <a:miter lim="800000"/>
              </a:ln>
              <a:effectLst/>
            </p:spPr>
          </p:cxnSp>
          <p:sp>
            <p:nvSpPr>
              <p:cNvPr id="163" name="Rechteck 162">
                <a:extLst>
                  <a:ext uri="{FF2B5EF4-FFF2-40B4-BE49-F238E27FC236}">
                    <a16:creationId xmlns:a16="http://schemas.microsoft.com/office/drawing/2014/main" id="{E60D4584-5E7F-4511-AC75-3B90F07F0090}"/>
                  </a:ext>
                </a:extLst>
              </p:cNvPr>
              <p:cNvSpPr/>
              <p:nvPr/>
            </p:nvSpPr>
            <p:spPr>
              <a:xfrm>
                <a:off x="647562" y="4726956"/>
                <a:ext cx="49990" cy="80039"/>
              </a:xfrm>
              <a:prstGeom prst="rect">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64" name="Ellipse 163">
                <a:extLst>
                  <a:ext uri="{FF2B5EF4-FFF2-40B4-BE49-F238E27FC236}">
                    <a16:creationId xmlns:a16="http://schemas.microsoft.com/office/drawing/2014/main" id="{45363B84-F8E1-8580-7F40-D442DD5FE4C3}"/>
                  </a:ext>
                </a:extLst>
              </p:cNvPr>
              <p:cNvSpPr/>
              <p:nvPr/>
            </p:nvSpPr>
            <p:spPr>
              <a:xfrm>
                <a:off x="1070074" y="4500891"/>
                <a:ext cx="329120" cy="114797"/>
              </a:xfrm>
              <a:prstGeom prst="ellipse">
                <a:avLst/>
              </a:prstGeom>
              <a:pattFill prst="sphere">
                <a:fgClr>
                  <a:sysClr val="window" lastClr="FFFFFF">
                    <a:lumMod val="50000"/>
                  </a:sysClr>
                </a:fgClr>
                <a:bgClr>
                  <a:sysClr val="window" lastClr="FFFFFF"/>
                </a:bgClr>
              </a:patt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65" name="Ellipse 164">
                <a:extLst>
                  <a:ext uri="{FF2B5EF4-FFF2-40B4-BE49-F238E27FC236}">
                    <a16:creationId xmlns:a16="http://schemas.microsoft.com/office/drawing/2014/main" id="{AA21615B-CC6A-824F-08B3-864436F794FE}"/>
                  </a:ext>
                </a:extLst>
              </p:cNvPr>
              <p:cNvSpPr/>
              <p:nvPr/>
            </p:nvSpPr>
            <p:spPr>
              <a:xfrm>
                <a:off x="1184645" y="4072468"/>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66" name="Ellipse 165">
                <a:extLst>
                  <a:ext uri="{FF2B5EF4-FFF2-40B4-BE49-F238E27FC236}">
                    <a16:creationId xmlns:a16="http://schemas.microsoft.com/office/drawing/2014/main" id="{386B8F3E-BAB1-19B3-4F99-9B85678CA874}"/>
                  </a:ext>
                </a:extLst>
              </p:cNvPr>
              <p:cNvSpPr/>
              <p:nvPr/>
            </p:nvSpPr>
            <p:spPr>
              <a:xfrm>
                <a:off x="1293027" y="4412281"/>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67" name="Ellipse 166">
                <a:extLst>
                  <a:ext uri="{FF2B5EF4-FFF2-40B4-BE49-F238E27FC236}">
                    <a16:creationId xmlns:a16="http://schemas.microsoft.com/office/drawing/2014/main" id="{B9A3C1C2-8196-A8CC-0FF4-EB49F043AF3A}"/>
                  </a:ext>
                </a:extLst>
              </p:cNvPr>
              <p:cNvSpPr/>
              <p:nvPr/>
            </p:nvSpPr>
            <p:spPr>
              <a:xfrm>
                <a:off x="1176084" y="4344783"/>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68" name="Ellipse 167">
                <a:extLst>
                  <a:ext uri="{FF2B5EF4-FFF2-40B4-BE49-F238E27FC236}">
                    <a16:creationId xmlns:a16="http://schemas.microsoft.com/office/drawing/2014/main" id="{565ACA5E-0428-8E22-F426-125AA892DB4A}"/>
                  </a:ext>
                </a:extLst>
              </p:cNvPr>
              <p:cNvSpPr/>
              <p:nvPr/>
            </p:nvSpPr>
            <p:spPr>
              <a:xfrm>
                <a:off x="1138154" y="4208235"/>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69" name="Ellipse 168">
                <a:extLst>
                  <a:ext uri="{FF2B5EF4-FFF2-40B4-BE49-F238E27FC236}">
                    <a16:creationId xmlns:a16="http://schemas.microsoft.com/office/drawing/2014/main" id="{0356D86B-C4FB-FC5D-FA9E-9C62BCACF904}"/>
                  </a:ext>
                </a:extLst>
              </p:cNvPr>
              <p:cNvSpPr/>
              <p:nvPr/>
            </p:nvSpPr>
            <p:spPr>
              <a:xfrm>
                <a:off x="1248544" y="4277517"/>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0" name="Ellipse 169">
                <a:extLst>
                  <a:ext uri="{FF2B5EF4-FFF2-40B4-BE49-F238E27FC236}">
                    <a16:creationId xmlns:a16="http://schemas.microsoft.com/office/drawing/2014/main" id="{73A48817-0436-0DE7-11B3-AFB9C679F36C}"/>
                  </a:ext>
                </a:extLst>
              </p:cNvPr>
              <p:cNvSpPr/>
              <p:nvPr/>
            </p:nvSpPr>
            <p:spPr>
              <a:xfrm>
                <a:off x="1186561" y="3934480"/>
                <a:ext cx="123966" cy="123967"/>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1" name="Ellipse 170">
                <a:extLst>
                  <a:ext uri="{FF2B5EF4-FFF2-40B4-BE49-F238E27FC236}">
                    <a16:creationId xmlns:a16="http://schemas.microsoft.com/office/drawing/2014/main" id="{799348A2-B82B-62A0-81B8-BF379D3C9100}"/>
                  </a:ext>
                </a:extLst>
              </p:cNvPr>
              <p:cNvSpPr/>
              <p:nvPr/>
            </p:nvSpPr>
            <p:spPr>
              <a:xfrm>
                <a:off x="1129984" y="4336264"/>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2" name="Ellipse 171">
                <a:extLst>
                  <a:ext uri="{FF2B5EF4-FFF2-40B4-BE49-F238E27FC236}">
                    <a16:creationId xmlns:a16="http://schemas.microsoft.com/office/drawing/2014/main" id="{3B4C0ABC-08C6-7625-61DF-B80DF012CA96}"/>
                  </a:ext>
                </a:extLst>
              </p:cNvPr>
              <p:cNvSpPr/>
              <p:nvPr/>
            </p:nvSpPr>
            <p:spPr>
              <a:xfrm>
                <a:off x="1192517" y="4158578"/>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3" name="Ellipse 172">
                <a:extLst>
                  <a:ext uri="{FF2B5EF4-FFF2-40B4-BE49-F238E27FC236}">
                    <a16:creationId xmlns:a16="http://schemas.microsoft.com/office/drawing/2014/main" id="{7E694B13-3228-B03F-F59B-6BF6D6E58261}"/>
                  </a:ext>
                </a:extLst>
              </p:cNvPr>
              <p:cNvSpPr/>
              <p:nvPr/>
            </p:nvSpPr>
            <p:spPr>
              <a:xfrm>
                <a:off x="1308207" y="4491930"/>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4" name="Ellipse 173">
                <a:extLst>
                  <a:ext uri="{FF2B5EF4-FFF2-40B4-BE49-F238E27FC236}">
                    <a16:creationId xmlns:a16="http://schemas.microsoft.com/office/drawing/2014/main" id="{A474FAB7-DE4B-8895-7100-638900C21517}"/>
                  </a:ext>
                </a:extLst>
              </p:cNvPr>
              <p:cNvSpPr/>
              <p:nvPr/>
            </p:nvSpPr>
            <p:spPr>
              <a:xfrm>
                <a:off x="1180212" y="451836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5" name="Ellipse 174">
                <a:extLst>
                  <a:ext uri="{FF2B5EF4-FFF2-40B4-BE49-F238E27FC236}">
                    <a16:creationId xmlns:a16="http://schemas.microsoft.com/office/drawing/2014/main" id="{C61CA922-8770-1BAA-6B52-887AABB8F274}"/>
                  </a:ext>
                </a:extLst>
              </p:cNvPr>
              <p:cNvSpPr/>
              <p:nvPr/>
            </p:nvSpPr>
            <p:spPr>
              <a:xfrm>
                <a:off x="1244508" y="4410412"/>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6" name="Ellipse 175">
                <a:extLst>
                  <a:ext uri="{FF2B5EF4-FFF2-40B4-BE49-F238E27FC236}">
                    <a16:creationId xmlns:a16="http://schemas.microsoft.com/office/drawing/2014/main" id="{6DBC839C-D396-F32D-BA3B-BCCD7675BC27}"/>
                  </a:ext>
                </a:extLst>
              </p:cNvPr>
              <p:cNvSpPr/>
              <p:nvPr/>
            </p:nvSpPr>
            <p:spPr>
              <a:xfrm>
                <a:off x="1079260" y="4467085"/>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7" name="Ellipse 176">
                <a:extLst>
                  <a:ext uri="{FF2B5EF4-FFF2-40B4-BE49-F238E27FC236}">
                    <a16:creationId xmlns:a16="http://schemas.microsoft.com/office/drawing/2014/main" id="{EF77CFED-FB6D-86FF-1CC6-A399E11F7A3B}"/>
                  </a:ext>
                </a:extLst>
              </p:cNvPr>
              <p:cNvSpPr/>
              <p:nvPr/>
            </p:nvSpPr>
            <p:spPr>
              <a:xfrm>
                <a:off x="1263219" y="4198000"/>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8" name="Ellipse 177">
                <a:extLst>
                  <a:ext uri="{FF2B5EF4-FFF2-40B4-BE49-F238E27FC236}">
                    <a16:creationId xmlns:a16="http://schemas.microsoft.com/office/drawing/2014/main" id="{25020E5F-0D35-EEB7-520C-3BEA102400ED}"/>
                  </a:ext>
                </a:extLst>
              </p:cNvPr>
              <p:cNvSpPr/>
              <p:nvPr/>
            </p:nvSpPr>
            <p:spPr>
              <a:xfrm>
                <a:off x="1255503" y="4064824"/>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79" name="Ellipse 178">
                <a:extLst>
                  <a:ext uri="{FF2B5EF4-FFF2-40B4-BE49-F238E27FC236}">
                    <a16:creationId xmlns:a16="http://schemas.microsoft.com/office/drawing/2014/main" id="{76537F06-8833-4294-5A42-F8D0943DFBFF}"/>
                  </a:ext>
                </a:extLst>
              </p:cNvPr>
              <p:cNvSpPr/>
              <p:nvPr/>
            </p:nvSpPr>
            <p:spPr>
              <a:xfrm>
                <a:off x="1238415" y="4164876"/>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80" name="Ellipse 179">
                <a:extLst>
                  <a:ext uri="{FF2B5EF4-FFF2-40B4-BE49-F238E27FC236}">
                    <a16:creationId xmlns:a16="http://schemas.microsoft.com/office/drawing/2014/main" id="{23424075-0254-2457-0CB0-9E193C603013}"/>
                  </a:ext>
                </a:extLst>
              </p:cNvPr>
              <p:cNvSpPr/>
              <p:nvPr/>
            </p:nvSpPr>
            <p:spPr>
              <a:xfrm>
                <a:off x="1263572" y="4119356"/>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81" name="Ellipse 180">
                <a:extLst>
                  <a:ext uri="{FF2B5EF4-FFF2-40B4-BE49-F238E27FC236}">
                    <a16:creationId xmlns:a16="http://schemas.microsoft.com/office/drawing/2014/main" id="{4738CF50-C3E5-9E91-1663-2ADC086556A2}"/>
                  </a:ext>
                </a:extLst>
              </p:cNvPr>
              <p:cNvSpPr/>
              <p:nvPr/>
            </p:nvSpPr>
            <p:spPr>
              <a:xfrm>
                <a:off x="1131096" y="439433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82" name="Ellipse 181">
                <a:extLst>
                  <a:ext uri="{FF2B5EF4-FFF2-40B4-BE49-F238E27FC236}">
                    <a16:creationId xmlns:a16="http://schemas.microsoft.com/office/drawing/2014/main" id="{DA59F1B8-3973-23C4-8B47-EBA1E5726877}"/>
                  </a:ext>
                </a:extLst>
              </p:cNvPr>
              <p:cNvSpPr/>
              <p:nvPr/>
            </p:nvSpPr>
            <p:spPr>
              <a:xfrm>
                <a:off x="1260353" y="4507395"/>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83" name="Ellipse 182">
                <a:extLst>
                  <a:ext uri="{FF2B5EF4-FFF2-40B4-BE49-F238E27FC236}">
                    <a16:creationId xmlns:a16="http://schemas.microsoft.com/office/drawing/2014/main" id="{E8FCE0A3-9F8E-7EC1-F2E7-566D44E7738F}"/>
                  </a:ext>
                </a:extLst>
              </p:cNvPr>
              <p:cNvSpPr/>
              <p:nvPr/>
            </p:nvSpPr>
            <p:spPr>
              <a:xfrm>
                <a:off x="1118342" y="4446388"/>
                <a:ext cx="76742" cy="76742"/>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84" name="Ellipse 183">
                <a:extLst>
                  <a:ext uri="{FF2B5EF4-FFF2-40B4-BE49-F238E27FC236}">
                    <a16:creationId xmlns:a16="http://schemas.microsoft.com/office/drawing/2014/main" id="{8C8F1DA4-AB92-BB57-CAB7-F8A52B90E682}"/>
                  </a:ext>
                </a:extLst>
              </p:cNvPr>
              <p:cNvSpPr/>
              <p:nvPr/>
            </p:nvSpPr>
            <p:spPr>
              <a:xfrm>
                <a:off x="1226606" y="4464151"/>
                <a:ext cx="43876" cy="43876"/>
              </a:xfrm>
              <a:prstGeom prst="ellipse">
                <a:avLst/>
              </a:prstGeom>
              <a:gradFill flip="none" rotWithShape="1">
                <a:gsLst>
                  <a:gs pos="0">
                    <a:srgbClr val="4472C4">
                      <a:lumMod val="5000"/>
                      <a:lumOff val="95000"/>
                    </a:srgbClr>
                  </a:gs>
                  <a:gs pos="100000">
                    <a:sysClr val="window" lastClr="FFFFFF">
                      <a:lumMod val="50000"/>
                    </a:sysClr>
                  </a:gs>
                </a:gsLst>
                <a:path path="circle">
                  <a:fillToRect l="100000" b="100000"/>
                </a:path>
                <a:tileRect t="-100000" r="-100000"/>
              </a:gradFill>
              <a:ln w="28575" cap="flat" cmpd="sng" algn="ctr">
                <a:solidFill>
                  <a:srgbClr val="00779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cxnSp>
            <p:nvCxnSpPr>
              <p:cNvPr id="185" name="Gerader Verbinder 184">
                <a:extLst>
                  <a:ext uri="{FF2B5EF4-FFF2-40B4-BE49-F238E27FC236}">
                    <a16:creationId xmlns:a16="http://schemas.microsoft.com/office/drawing/2014/main" id="{79FBFC45-798F-C403-A6C5-842D8DC01D63}"/>
                  </a:ext>
                </a:extLst>
              </p:cNvPr>
              <p:cNvCxnSpPr>
                <a:cxnSpLocks/>
              </p:cNvCxnSpPr>
              <p:nvPr/>
            </p:nvCxnSpPr>
            <p:spPr>
              <a:xfrm flipH="1">
                <a:off x="1069768" y="3878097"/>
                <a:ext cx="175628" cy="693862"/>
              </a:xfrm>
              <a:prstGeom prst="line">
                <a:avLst/>
              </a:prstGeom>
              <a:noFill/>
              <a:ln w="6350" cap="flat" cmpd="sng" algn="ctr">
                <a:solidFill>
                  <a:srgbClr val="E7E6E6">
                    <a:lumMod val="75000"/>
                  </a:srgbClr>
                </a:solidFill>
                <a:prstDash val="lgDash"/>
                <a:miter lim="800000"/>
              </a:ln>
              <a:effectLst/>
            </p:spPr>
          </p:cxnSp>
          <p:cxnSp>
            <p:nvCxnSpPr>
              <p:cNvPr id="186" name="Gerader Verbinder 185">
                <a:extLst>
                  <a:ext uri="{FF2B5EF4-FFF2-40B4-BE49-F238E27FC236}">
                    <a16:creationId xmlns:a16="http://schemas.microsoft.com/office/drawing/2014/main" id="{0B1DC3D3-FBD2-5649-2CE5-969AD459B986}"/>
                  </a:ext>
                </a:extLst>
              </p:cNvPr>
              <p:cNvCxnSpPr>
                <a:cxnSpLocks/>
              </p:cNvCxnSpPr>
              <p:nvPr/>
            </p:nvCxnSpPr>
            <p:spPr>
              <a:xfrm>
                <a:off x="1248957" y="3884226"/>
                <a:ext cx="143548" cy="678011"/>
              </a:xfrm>
              <a:prstGeom prst="line">
                <a:avLst/>
              </a:prstGeom>
              <a:noFill/>
              <a:ln w="6350" cap="flat" cmpd="sng" algn="ctr">
                <a:solidFill>
                  <a:srgbClr val="E7E6E6">
                    <a:lumMod val="75000"/>
                  </a:srgbClr>
                </a:solidFill>
                <a:prstDash val="lgDash"/>
                <a:miter lim="800000"/>
              </a:ln>
              <a:effectLst/>
            </p:spPr>
          </p:cxnSp>
          <p:sp>
            <p:nvSpPr>
              <p:cNvPr id="187" name="Pfeil: nach links und rechts 186">
                <a:extLst>
                  <a:ext uri="{FF2B5EF4-FFF2-40B4-BE49-F238E27FC236}">
                    <a16:creationId xmlns:a16="http://schemas.microsoft.com/office/drawing/2014/main" id="{791DDEED-E51A-18A2-2C4D-4AD98518E750}"/>
                  </a:ext>
                </a:extLst>
              </p:cNvPr>
              <p:cNvSpPr/>
              <p:nvPr/>
            </p:nvSpPr>
            <p:spPr>
              <a:xfrm>
                <a:off x="916891" y="3878116"/>
                <a:ext cx="642937" cy="152482"/>
              </a:xfrm>
              <a:prstGeom prst="leftRightArrow">
                <a:avLst/>
              </a:prstGeom>
              <a:solidFill>
                <a:srgbClr val="70AD47">
                  <a:lumMod val="40000"/>
                  <a:lumOff val="6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88" name="Rechteck 187">
                <a:extLst>
                  <a:ext uri="{FF2B5EF4-FFF2-40B4-BE49-F238E27FC236}">
                    <a16:creationId xmlns:a16="http://schemas.microsoft.com/office/drawing/2014/main" id="{0AF920D4-6E35-A563-18B4-C01B3FC169F0}"/>
                  </a:ext>
                </a:extLst>
              </p:cNvPr>
              <p:cNvSpPr/>
              <p:nvPr/>
            </p:nvSpPr>
            <p:spPr>
              <a:xfrm>
                <a:off x="1109996" y="3606948"/>
                <a:ext cx="258756" cy="367343"/>
              </a:xfrm>
              <a:prstGeom prst="rect">
                <a:avLst/>
              </a:prstGeom>
              <a:solidFill>
                <a:srgbClr val="70AD47">
                  <a:lumMod val="40000"/>
                  <a:lumOff val="60000"/>
                </a:srgbClr>
              </a:solidFill>
              <a:ln w="12700" cap="flat" cmpd="sng" algn="ctr">
                <a:noFill/>
                <a:prstDash val="solid"/>
                <a:miter lim="800000"/>
              </a:ln>
              <a:effectLst/>
            </p:spPr>
            <p:txBody>
              <a:bodyPr rtlCol="0" anchor="b"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700" b="0" i="0" u="none" strike="noStrike" kern="0" cap="none" spc="0" normalizeH="0" baseline="0" noProof="0" dirty="0">
                  <a:ln>
                    <a:noFill/>
                  </a:ln>
                  <a:solidFill>
                    <a:prstClr val="black"/>
                  </a:solidFill>
                  <a:effectLst/>
                  <a:uLnTx/>
                  <a:uFillTx/>
                </a:endParaRPr>
              </a:p>
            </p:txBody>
          </p:sp>
          <p:sp>
            <p:nvSpPr>
              <p:cNvPr id="189" name="Gleichschenkliges Dreieck 188">
                <a:extLst>
                  <a:ext uri="{FF2B5EF4-FFF2-40B4-BE49-F238E27FC236}">
                    <a16:creationId xmlns:a16="http://schemas.microsoft.com/office/drawing/2014/main" id="{40819F1A-F846-A03E-419F-BE85194B9651}"/>
                  </a:ext>
                </a:extLst>
              </p:cNvPr>
              <p:cNvSpPr/>
              <p:nvPr/>
            </p:nvSpPr>
            <p:spPr>
              <a:xfrm rot="10800000">
                <a:off x="1109997" y="3974290"/>
                <a:ext cx="258756" cy="150576"/>
              </a:xfrm>
              <a:prstGeom prst="triangle">
                <a:avLst/>
              </a:prstGeom>
              <a:solidFill>
                <a:srgbClr val="70AD47">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white"/>
                  </a:solidFill>
                  <a:effectLst/>
                  <a:uLnTx/>
                  <a:uFillTx/>
                </a:endParaRPr>
              </a:p>
            </p:txBody>
          </p:sp>
          <p:sp>
            <p:nvSpPr>
              <p:cNvPr id="190" name="Gleichschenkliges Dreieck 189">
                <a:extLst>
                  <a:ext uri="{FF2B5EF4-FFF2-40B4-BE49-F238E27FC236}">
                    <a16:creationId xmlns:a16="http://schemas.microsoft.com/office/drawing/2014/main" id="{063C21BE-AA3C-2007-901E-33B96B0A42E5}"/>
                  </a:ext>
                </a:extLst>
              </p:cNvPr>
              <p:cNvSpPr/>
              <p:nvPr/>
            </p:nvSpPr>
            <p:spPr>
              <a:xfrm rot="10800000">
                <a:off x="1109996" y="3604131"/>
                <a:ext cx="258756" cy="150576"/>
              </a:xfrm>
              <a:prstGeom prst="triangle">
                <a:avLst/>
              </a:prstGeom>
              <a:solidFill>
                <a:sysClr val="window" lastClr="FFFFFF">
                  <a:lumMod val="95000"/>
                </a:sysClr>
              </a:solidFill>
              <a:ln w="12700"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white"/>
                  </a:solidFill>
                  <a:effectLst/>
                  <a:uLnTx/>
                  <a:uFillTx/>
                </a:endParaRPr>
              </a:p>
            </p:txBody>
          </p:sp>
        </p:grpSp>
        <p:sp>
          <p:nvSpPr>
            <p:cNvPr id="192" name="Textfeld 191">
              <a:extLst>
                <a:ext uri="{FF2B5EF4-FFF2-40B4-BE49-F238E27FC236}">
                  <a16:creationId xmlns:a16="http://schemas.microsoft.com/office/drawing/2014/main" id="{3BE4197B-6FF9-807C-2581-1172EBE8F6DF}"/>
                </a:ext>
              </a:extLst>
            </p:cNvPr>
            <p:cNvSpPr txBox="1"/>
            <p:nvPr/>
          </p:nvSpPr>
          <p:spPr>
            <a:xfrm>
              <a:off x="12614608" y="5216853"/>
              <a:ext cx="1426745" cy="276999"/>
            </a:xfrm>
            <a:prstGeom prst="rect">
              <a:avLst/>
            </a:prstGeom>
            <a:noFill/>
          </p:spPr>
          <p:txBody>
            <a:bodyPr wrap="square" rtlCol="0">
              <a:spAutoFit/>
            </a:bodyPr>
            <a:lstStyle/>
            <a:p>
              <a:r>
                <a:rPr lang="en-GB" sz="1200" b="1" dirty="0"/>
                <a:t>spray coating</a:t>
              </a:r>
            </a:p>
          </p:txBody>
        </p:sp>
        <p:pic>
          <p:nvPicPr>
            <p:cNvPr id="194" name="Grafik 193">
              <a:extLst>
                <a:ext uri="{FF2B5EF4-FFF2-40B4-BE49-F238E27FC236}">
                  <a16:creationId xmlns:a16="http://schemas.microsoft.com/office/drawing/2014/main" id="{635D478B-E06D-BA65-682F-95D9BEC3E9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308695" y="3891893"/>
              <a:ext cx="1872000" cy="1872000"/>
            </a:xfrm>
            <a:prstGeom prst="rect">
              <a:avLst/>
            </a:prstGeom>
          </p:spPr>
        </p:pic>
        <p:grpSp>
          <p:nvGrpSpPr>
            <p:cNvPr id="195" name="Gruppieren 194">
              <a:extLst>
                <a:ext uri="{FF2B5EF4-FFF2-40B4-BE49-F238E27FC236}">
                  <a16:creationId xmlns:a16="http://schemas.microsoft.com/office/drawing/2014/main" id="{7BE12AA5-C429-48A4-5908-26D13B672FA1}"/>
                </a:ext>
              </a:extLst>
            </p:cNvPr>
            <p:cNvGrpSpPr/>
            <p:nvPr/>
          </p:nvGrpSpPr>
          <p:grpSpPr>
            <a:xfrm>
              <a:off x="12861455" y="6151789"/>
              <a:ext cx="497523" cy="847449"/>
              <a:chOff x="10190662" y="2580962"/>
              <a:chExt cx="1275981" cy="2173426"/>
            </a:xfrm>
          </p:grpSpPr>
          <p:sp>
            <p:nvSpPr>
              <p:cNvPr id="196" name="Rechteck: abgerundete Ecken 195">
                <a:extLst>
                  <a:ext uri="{FF2B5EF4-FFF2-40B4-BE49-F238E27FC236}">
                    <a16:creationId xmlns:a16="http://schemas.microsoft.com/office/drawing/2014/main" id="{4E36BD5A-9290-22E3-30BF-CB734BCFE152}"/>
                  </a:ext>
                </a:extLst>
              </p:cNvPr>
              <p:cNvSpPr/>
              <p:nvPr/>
            </p:nvSpPr>
            <p:spPr>
              <a:xfrm>
                <a:off x="10190662" y="2580962"/>
                <a:ext cx="1275981" cy="1703579"/>
              </a:xfrm>
              <a:prstGeom prst="roundRect">
                <a:avLst>
                  <a:gd name="adj" fmla="val 19622"/>
                </a:avLst>
              </a:prstGeom>
              <a:gradFill flip="none" rotWithShape="1">
                <a:gsLst>
                  <a:gs pos="100000">
                    <a:srgbClr val="FFC000"/>
                  </a:gs>
                  <a:gs pos="0">
                    <a:srgbClr val="FF0000"/>
                  </a:gs>
                </a:gsLst>
                <a:path path="circle">
                  <a:fillToRect l="50000" t="50000" r="50000" b="50000"/>
                </a:path>
                <a:tileRect/>
              </a:gradFill>
              <a:ln w="508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sp>
            <p:nvSpPr>
              <p:cNvPr id="197" name="Rechteck 196">
                <a:extLst>
                  <a:ext uri="{FF2B5EF4-FFF2-40B4-BE49-F238E27FC236}">
                    <a16:creationId xmlns:a16="http://schemas.microsoft.com/office/drawing/2014/main" id="{F73EA864-B616-2FE1-4D2D-947E98CAFB9C}"/>
                  </a:ext>
                </a:extLst>
              </p:cNvPr>
              <p:cNvSpPr/>
              <p:nvPr/>
            </p:nvSpPr>
            <p:spPr>
              <a:xfrm>
                <a:off x="10451579" y="3638309"/>
                <a:ext cx="754145" cy="89420"/>
              </a:xfrm>
              <a:prstGeom prst="rect">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endParaRPr>
              </a:p>
            </p:txBody>
          </p:sp>
          <p:cxnSp>
            <p:nvCxnSpPr>
              <p:cNvPr id="198" name="Gerader Verbinder 197">
                <a:extLst>
                  <a:ext uri="{FF2B5EF4-FFF2-40B4-BE49-F238E27FC236}">
                    <a16:creationId xmlns:a16="http://schemas.microsoft.com/office/drawing/2014/main" id="{85CA542F-3340-E32F-7FE6-F1B4C4B18126}"/>
                  </a:ext>
                </a:extLst>
              </p:cNvPr>
              <p:cNvCxnSpPr/>
              <p:nvPr/>
            </p:nvCxnSpPr>
            <p:spPr>
              <a:xfrm>
                <a:off x="10454519" y="3727729"/>
                <a:ext cx="8379" cy="1026659"/>
              </a:xfrm>
              <a:prstGeom prst="line">
                <a:avLst/>
              </a:prstGeom>
              <a:noFill/>
              <a:ln w="15875" cap="flat" cmpd="sng" algn="ctr">
                <a:solidFill>
                  <a:sysClr val="windowText" lastClr="000000"/>
                </a:solidFill>
                <a:prstDash val="solid"/>
                <a:miter lim="800000"/>
              </a:ln>
              <a:effectLst/>
            </p:spPr>
          </p:cxnSp>
          <p:cxnSp>
            <p:nvCxnSpPr>
              <p:cNvPr id="199" name="Gerader Verbinder 198">
                <a:extLst>
                  <a:ext uri="{FF2B5EF4-FFF2-40B4-BE49-F238E27FC236}">
                    <a16:creationId xmlns:a16="http://schemas.microsoft.com/office/drawing/2014/main" id="{F8A2F1FC-34BD-F63C-D0D1-5BE9C24FA878}"/>
                  </a:ext>
                </a:extLst>
              </p:cNvPr>
              <p:cNvCxnSpPr/>
              <p:nvPr/>
            </p:nvCxnSpPr>
            <p:spPr>
              <a:xfrm>
                <a:off x="11202935" y="3725348"/>
                <a:ext cx="8379" cy="1026659"/>
              </a:xfrm>
              <a:prstGeom prst="line">
                <a:avLst/>
              </a:prstGeom>
              <a:noFill/>
              <a:ln w="15875" cap="flat" cmpd="sng" algn="ctr">
                <a:solidFill>
                  <a:sysClr val="windowText" lastClr="000000"/>
                </a:solidFill>
                <a:prstDash val="solid"/>
                <a:miter lim="800000"/>
              </a:ln>
              <a:effectLst/>
            </p:spPr>
          </p:cxnSp>
          <p:cxnSp>
            <p:nvCxnSpPr>
              <p:cNvPr id="200" name="Gerader Verbinder 199">
                <a:extLst>
                  <a:ext uri="{FF2B5EF4-FFF2-40B4-BE49-F238E27FC236}">
                    <a16:creationId xmlns:a16="http://schemas.microsoft.com/office/drawing/2014/main" id="{68E00633-5048-7DD2-3C20-F647E2BE1EC1}"/>
                  </a:ext>
                </a:extLst>
              </p:cNvPr>
              <p:cNvCxnSpPr>
                <a:cxnSpLocks/>
              </p:cNvCxnSpPr>
              <p:nvPr/>
            </p:nvCxnSpPr>
            <p:spPr>
              <a:xfrm>
                <a:off x="10455768" y="3727729"/>
                <a:ext cx="372883" cy="428588"/>
              </a:xfrm>
              <a:prstGeom prst="line">
                <a:avLst/>
              </a:prstGeom>
              <a:noFill/>
              <a:ln w="15875" cap="flat" cmpd="sng" algn="ctr">
                <a:solidFill>
                  <a:sysClr val="windowText" lastClr="000000"/>
                </a:solidFill>
                <a:prstDash val="solid"/>
                <a:miter lim="800000"/>
              </a:ln>
              <a:effectLst/>
            </p:spPr>
          </p:cxnSp>
          <p:cxnSp>
            <p:nvCxnSpPr>
              <p:cNvPr id="201" name="Gerader Verbinder 200">
                <a:extLst>
                  <a:ext uri="{FF2B5EF4-FFF2-40B4-BE49-F238E27FC236}">
                    <a16:creationId xmlns:a16="http://schemas.microsoft.com/office/drawing/2014/main" id="{06473611-8C79-4528-3B89-D54C7A61BDE8}"/>
                  </a:ext>
                </a:extLst>
              </p:cNvPr>
              <p:cNvCxnSpPr>
                <a:cxnSpLocks/>
              </p:cNvCxnSpPr>
              <p:nvPr/>
            </p:nvCxnSpPr>
            <p:spPr>
              <a:xfrm flipH="1">
                <a:off x="10819174" y="3727729"/>
                <a:ext cx="382966" cy="428588"/>
              </a:xfrm>
              <a:prstGeom prst="line">
                <a:avLst/>
              </a:prstGeom>
              <a:noFill/>
              <a:ln w="15875" cap="flat" cmpd="sng" algn="ctr">
                <a:solidFill>
                  <a:sysClr val="windowText" lastClr="000000"/>
                </a:solidFill>
                <a:prstDash val="solid"/>
                <a:miter lim="800000"/>
              </a:ln>
              <a:effectLst/>
            </p:spPr>
          </p:cxnSp>
        </p:grpSp>
        <p:sp>
          <p:nvSpPr>
            <p:cNvPr id="202" name="Textfeld 201">
              <a:extLst>
                <a:ext uri="{FF2B5EF4-FFF2-40B4-BE49-F238E27FC236}">
                  <a16:creationId xmlns:a16="http://schemas.microsoft.com/office/drawing/2014/main" id="{E28EA86D-6C72-9AB4-477F-D5D907879F49}"/>
                </a:ext>
              </a:extLst>
            </p:cNvPr>
            <p:cNvSpPr txBox="1"/>
            <p:nvPr/>
          </p:nvSpPr>
          <p:spPr>
            <a:xfrm>
              <a:off x="12501283" y="7160995"/>
              <a:ext cx="1426745" cy="461665"/>
            </a:xfrm>
            <a:prstGeom prst="rect">
              <a:avLst/>
            </a:prstGeom>
            <a:noFill/>
          </p:spPr>
          <p:txBody>
            <a:bodyPr wrap="square" rtlCol="0">
              <a:spAutoFit/>
            </a:bodyPr>
            <a:lstStyle/>
            <a:p>
              <a:r>
                <a:rPr lang="en-GB" sz="1200" b="1" dirty="0">
                  <a:solidFill>
                    <a:prstClr val="black"/>
                  </a:solidFill>
                  <a:latin typeface="Frutiger LT Com 45 Light"/>
                </a:rPr>
                <a:t>heat treatment of coated foam</a:t>
              </a:r>
            </a:p>
          </p:txBody>
        </p:sp>
        <p:pic>
          <p:nvPicPr>
            <p:cNvPr id="203" name="Grafik 202">
              <a:extLst>
                <a:ext uri="{FF2B5EF4-FFF2-40B4-BE49-F238E27FC236}">
                  <a16:creationId xmlns:a16="http://schemas.microsoft.com/office/drawing/2014/main" id="{C4DD771B-C74D-2CB2-8F3F-91E57EDE469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644031" y="6132739"/>
              <a:ext cx="2560000" cy="1440000"/>
            </a:xfrm>
            <a:prstGeom prst="rect">
              <a:avLst/>
            </a:prstGeom>
          </p:spPr>
        </p:pic>
        <p:cxnSp>
          <p:nvCxnSpPr>
            <p:cNvPr id="204" name="Gerader Verbinder 203">
              <a:extLst>
                <a:ext uri="{FF2B5EF4-FFF2-40B4-BE49-F238E27FC236}">
                  <a16:creationId xmlns:a16="http://schemas.microsoft.com/office/drawing/2014/main" id="{9A853C39-A60B-3365-1694-E235A279C9B0}"/>
                </a:ext>
              </a:extLst>
            </p:cNvPr>
            <p:cNvCxnSpPr>
              <a:cxnSpLocks/>
            </p:cNvCxnSpPr>
            <p:nvPr/>
          </p:nvCxnSpPr>
          <p:spPr>
            <a:xfrm>
              <a:off x="14646518" y="7523347"/>
              <a:ext cx="1280000" cy="975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05" name="Textfeld 204">
              <a:extLst>
                <a:ext uri="{FF2B5EF4-FFF2-40B4-BE49-F238E27FC236}">
                  <a16:creationId xmlns:a16="http://schemas.microsoft.com/office/drawing/2014/main" id="{058C21D6-6F04-8901-7910-7644FB7BC608}"/>
                </a:ext>
              </a:extLst>
            </p:cNvPr>
            <p:cNvSpPr txBox="1"/>
            <p:nvPr/>
          </p:nvSpPr>
          <p:spPr>
            <a:xfrm>
              <a:off x="14933054" y="7264962"/>
              <a:ext cx="692818" cy="307777"/>
            </a:xfrm>
            <a:prstGeom prst="rect">
              <a:avLst/>
            </a:prstGeom>
            <a:noFill/>
          </p:spPr>
          <p:txBody>
            <a:bodyPr wrap="none" rtlCol="0">
              <a:spAutoFit/>
            </a:bodyPr>
            <a:lstStyle/>
            <a:p>
              <a:r>
                <a:rPr lang="de-DE" sz="1400" dirty="0">
                  <a:solidFill>
                    <a:schemeClr val="bg1"/>
                  </a:solidFill>
                </a:rPr>
                <a:t>10 mm</a:t>
              </a:r>
            </a:p>
          </p:txBody>
        </p:sp>
        <p:pic>
          <p:nvPicPr>
            <p:cNvPr id="206" name="Grafik 205">
              <a:extLst>
                <a:ext uri="{FF2B5EF4-FFF2-40B4-BE49-F238E27FC236}">
                  <a16:creationId xmlns:a16="http://schemas.microsoft.com/office/drawing/2014/main" id="{5B21F7E3-6AA3-FD9B-4393-9219BE5BAE7D}"/>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16222483" y="4150250"/>
              <a:ext cx="1431505" cy="1440000"/>
            </a:xfrm>
            <a:prstGeom prst="rect">
              <a:avLst/>
            </a:prstGeom>
          </p:spPr>
        </p:pic>
        <p:cxnSp>
          <p:nvCxnSpPr>
            <p:cNvPr id="207" name="Gerader Verbinder 206">
              <a:extLst>
                <a:ext uri="{FF2B5EF4-FFF2-40B4-BE49-F238E27FC236}">
                  <a16:creationId xmlns:a16="http://schemas.microsoft.com/office/drawing/2014/main" id="{0227AE4B-3A66-79D6-CF35-B12FA646A201}"/>
                </a:ext>
              </a:extLst>
            </p:cNvPr>
            <p:cNvCxnSpPr>
              <a:cxnSpLocks/>
            </p:cNvCxnSpPr>
            <p:nvPr/>
          </p:nvCxnSpPr>
          <p:spPr>
            <a:xfrm>
              <a:off x="16222483" y="5570748"/>
              <a:ext cx="1280000" cy="975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08" name="Textfeld 207">
              <a:extLst>
                <a:ext uri="{FF2B5EF4-FFF2-40B4-BE49-F238E27FC236}">
                  <a16:creationId xmlns:a16="http://schemas.microsoft.com/office/drawing/2014/main" id="{6D6362E3-951E-0024-DDC6-73F088B7D825}"/>
                </a:ext>
              </a:extLst>
            </p:cNvPr>
            <p:cNvSpPr txBox="1"/>
            <p:nvPr/>
          </p:nvSpPr>
          <p:spPr>
            <a:xfrm>
              <a:off x="16509019" y="5312363"/>
              <a:ext cx="692818" cy="307777"/>
            </a:xfrm>
            <a:prstGeom prst="rect">
              <a:avLst/>
            </a:prstGeom>
            <a:noFill/>
          </p:spPr>
          <p:txBody>
            <a:bodyPr wrap="none" rtlCol="0">
              <a:spAutoFit/>
            </a:bodyPr>
            <a:lstStyle/>
            <a:p>
              <a:r>
                <a:rPr lang="de-DE" sz="1400" dirty="0">
                  <a:solidFill>
                    <a:schemeClr val="bg1"/>
                  </a:solidFill>
                </a:rPr>
                <a:t>10 mm</a:t>
              </a:r>
            </a:p>
          </p:txBody>
        </p:sp>
        <p:sp>
          <p:nvSpPr>
            <p:cNvPr id="209" name="Rechteck 208">
              <a:extLst>
                <a:ext uri="{FF2B5EF4-FFF2-40B4-BE49-F238E27FC236}">
                  <a16:creationId xmlns:a16="http://schemas.microsoft.com/office/drawing/2014/main" id="{43238B0F-2ADC-9225-C5F6-3FD730B4E224}"/>
                </a:ext>
              </a:extLst>
            </p:cNvPr>
            <p:cNvSpPr/>
            <p:nvPr/>
          </p:nvSpPr>
          <p:spPr>
            <a:xfrm>
              <a:off x="12415852" y="8224110"/>
              <a:ext cx="1512288" cy="1277562"/>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l">
                <a:lnSpc>
                  <a:spcPts val="1960"/>
                </a:lnSpc>
                <a:buClr>
                  <a:schemeClr val="accent1"/>
                </a:buClr>
              </a:pPr>
              <a:endParaRPr lang="de-DE" sz="1400" dirty="0">
                <a:solidFill>
                  <a:schemeClr val="tx1"/>
                </a:solidFill>
              </a:endParaRPr>
            </a:p>
          </p:txBody>
        </p:sp>
        <p:grpSp>
          <p:nvGrpSpPr>
            <p:cNvPr id="210" name="Gruppieren 209">
              <a:extLst>
                <a:ext uri="{FF2B5EF4-FFF2-40B4-BE49-F238E27FC236}">
                  <a16:creationId xmlns:a16="http://schemas.microsoft.com/office/drawing/2014/main" id="{28E1C0F5-E209-C5DF-EBB6-CE86973BA7DC}"/>
                </a:ext>
              </a:extLst>
            </p:cNvPr>
            <p:cNvGrpSpPr/>
            <p:nvPr/>
          </p:nvGrpSpPr>
          <p:grpSpPr>
            <a:xfrm>
              <a:off x="12813969" y="8733130"/>
              <a:ext cx="680538" cy="670589"/>
              <a:chOff x="9992225" y="1924973"/>
              <a:chExt cx="680538" cy="670589"/>
            </a:xfrm>
          </p:grpSpPr>
          <p:sp>
            <p:nvSpPr>
              <p:cNvPr id="211" name="Ellipse 210">
                <a:extLst>
                  <a:ext uri="{FF2B5EF4-FFF2-40B4-BE49-F238E27FC236}">
                    <a16:creationId xmlns:a16="http://schemas.microsoft.com/office/drawing/2014/main" id="{1D8CF9AC-E0EB-3026-6718-A87867B25362}"/>
                  </a:ext>
                </a:extLst>
              </p:cNvPr>
              <p:cNvSpPr/>
              <p:nvPr/>
            </p:nvSpPr>
            <p:spPr>
              <a:xfrm>
                <a:off x="9992225" y="1924973"/>
                <a:ext cx="680538" cy="670589"/>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marL="180000" indent="-180000" algn="l">
                  <a:lnSpc>
                    <a:spcPts val="1960"/>
                  </a:lnSpc>
                  <a:buClr>
                    <a:schemeClr val="accent1"/>
                  </a:buClr>
                  <a:buFont typeface="Wingdings" panose="05000000000000000000" pitchFamily="2" charset="2"/>
                  <a:buChar char="§"/>
                </a:pPr>
                <a:endParaRPr lang="de-DE" sz="1400" dirty="0">
                  <a:solidFill>
                    <a:schemeClr val="tx1"/>
                  </a:solidFill>
                </a:endParaRPr>
              </a:p>
            </p:txBody>
          </p:sp>
          <p:sp>
            <p:nvSpPr>
              <p:cNvPr id="212" name="Ellipse 211">
                <a:extLst>
                  <a:ext uri="{FF2B5EF4-FFF2-40B4-BE49-F238E27FC236}">
                    <a16:creationId xmlns:a16="http://schemas.microsoft.com/office/drawing/2014/main" id="{C8220875-3A5C-8A11-7F4F-E294AFD76D9D}"/>
                  </a:ext>
                </a:extLst>
              </p:cNvPr>
              <p:cNvSpPr/>
              <p:nvPr/>
            </p:nvSpPr>
            <p:spPr>
              <a:xfrm>
                <a:off x="10036465" y="1961245"/>
                <a:ext cx="593938" cy="593938"/>
              </a:xfrm>
              <a:prstGeom prst="ellipse">
                <a:avLst/>
              </a:prstGeom>
              <a:pattFill prst="weave">
                <a:fgClr>
                  <a:schemeClr val="tx1"/>
                </a:fgClr>
                <a:bgClr>
                  <a:schemeClr val="bg1"/>
                </a:bgClr>
              </a:patt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marL="180000" indent="-180000" algn="l">
                  <a:lnSpc>
                    <a:spcPts val="1960"/>
                  </a:lnSpc>
                  <a:buClr>
                    <a:schemeClr val="accent1"/>
                  </a:buClr>
                  <a:buFont typeface="Wingdings" panose="05000000000000000000" pitchFamily="2" charset="2"/>
                  <a:buChar char="§"/>
                </a:pPr>
                <a:endParaRPr lang="de-DE" sz="1400" dirty="0">
                  <a:solidFill>
                    <a:schemeClr val="tx1"/>
                  </a:solidFill>
                </a:endParaRPr>
              </a:p>
            </p:txBody>
          </p:sp>
        </p:grpSp>
        <p:sp>
          <p:nvSpPr>
            <p:cNvPr id="213" name="Textfeld 212">
              <a:extLst>
                <a:ext uri="{FF2B5EF4-FFF2-40B4-BE49-F238E27FC236}">
                  <a16:creationId xmlns:a16="http://schemas.microsoft.com/office/drawing/2014/main" id="{4404AC77-687B-0B39-F5CC-01C90766E670}"/>
                </a:ext>
              </a:extLst>
            </p:cNvPr>
            <p:cNvSpPr txBox="1"/>
            <p:nvPr/>
          </p:nvSpPr>
          <p:spPr>
            <a:xfrm>
              <a:off x="12409180" y="8290831"/>
              <a:ext cx="1573957" cy="338554"/>
            </a:xfrm>
            <a:prstGeom prst="rect">
              <a:avLst/>
            </a:prstGeom>
            <a:noFill/>
          </p:spPr>
          <p:txBody>
            <a:bodyPr wrap="none" rtlCol="0">
              <a:spAutoFit/>
            </a:bodyPr>
            <a:lstStyle/>
            <a:p>
              <a:r>
                <a:rPr lang="en-GB" sz="1600" b="1" dirty="0"/>
                <a:t>final electrode</a:t>
              </a:r>
            </a:p>
          </p:txBody>
        </p:sp>
        <p:pic>
          <p:nvPicPr>
            <p:cNvPr id="215" name="Bildplatzhalter 5">
              <a:extLst>
                <a:ext uri="{FF2B5EF4-FFF2-40B4-BE49-F238E27FC236}">
                  <a16:creationId xmlns:a16="http://schemas.microsoft.com/office/drawing/2014/main" id="{BDE29CE5-DC29-6AF6-8F88-C1B5F24A915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bwMode="gray">
            <a:xfrm>
              <a:off x="15625872" y="8000807"/>
              <a:ext cx="1403160" cy="1670400"/>
            </a:xfrm>
            <a:prstGeom prst="rect">
              <a:avLst/>
            </a:prstGeom>
          </p:spPr>
        </p:pic>
        <p:pic>
          <p:nvPicPr>
            <p:cNvPr id="217" name="Grafik 216">
              <a:extLst>
                <a:ext uri="{FF2B5EF4-FFF2-40B4-BE49-F238E27FC236}">
                  <a16:creationId xmlns:a16="http://schemas.microsoft.com/office/drawing/2014/main" id="{71EAB12C-C3B5-EEA8-319B-722493CD8BB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571646" y="7991282"/>
              <a:ext cx="1120403" cy="1670400"/>
            </a:xfrm>
            <a:prstGeom prst="rect">
              <a:avLst/>
            </a:prstGeom>
          </p:spPr>
        </p:pic>
        <p:sp>
          <p:nvSpPr>
            <p:cNvPr id="219" name="Textfeld 218">
              <a:extLst>
                <a:ext uri="{FF2B5EF4-FFF2-40B4-BE49-F238E27FC236}">
                  <a16:creationId xmlns:a16="http://schemas.microsoft.com/office/drawing/2014/main" id="{3A184591-52C9-BF13-80DA-4F9C12FA046D}"/>
                </a:ext>
              </a:extLst>
            </p:cNvPr>
            <p:cNvSpPr txBox="1"/>
            <p:nvPr/>
          </p:nvSpPr>
          <p:spPr>
            <a:xfrm>
              <a:off x="14653169" y="9590901"/>
              <a:ext cx="2548668" cy="276999"/>
            </a:xfrm>
            <a:prstGeom prst="rect">
              <a:avLst/>
            </a:prstGeom>
            <a:noFill/>
          </p:spPr>
          <p:txBody>
            <a:bodyPr wrap="square" rtlCol="0">
              <a:spAutoFit/>
            </a:bodyPr>
            <a:lstStyle/>
            <a:p>
              <a:r>
                <a:rPr lang="en-GB" sz="1200" b="1" dirty="0">
                  <a:solidFill>
                    <a:prstClr val="black"/>
                  </a:solidFill>
                  <a:latin typeface="Frutiger LT Com 45 Light"/>
                </a:rPr>
                <a:t>Electrochemical characterisation</a:t>
              </a:r>
            </a:p>
          </p:txBody>
        </p:sp>
        <p:sp>
          <p:nvSpPr>
            <p:cNvPr id="221" name="Pfeil: nach rechts 220">
              <a:extLst>
                <a:ext uri="{FF2B5EF4-FFF2-40B4-BE49-F238E27FC236}">
                  <a16:creationId xmlns:a16="http://schemas.microsoft.com/office/drawing/2014/main" id="{6FB2E289-52B7-EE2D-A675-22E059988599}"/>
                </a:ext>
              </a:extLst>
            </p:cNvPr>
            <p:cNvSpPr/>
            <p:nvPr/>
          </p:nvSpPr>
          <p:spPr>
            <a:xfrm rot="5400000">
              <a:off x="14230471" y="3198518"/>
              <a:ext cx="406788" cy="874195"/>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223" name="Pfeil: nach rechts 222">
              <a:extLst>
                <a:ext uri="{FF2B5EF4-FFF2-40B4-BE49-F238E27FC236}">
                  <a16:creationId xmlns:a16="http://schemas.microsoft.com/office/drawing/2014/main" id="{B7A4F885-1F03-9855-A119-D3D3D2718213}"/>
                </a:ext>
              </a:extLst>
            </p:cNvPr>
            <p:cNvSpPr/>
            <p:nvPr/>
          </p:nvSpPr>
          <p:spPr>
            <a:xfrm rot="5400000">
              <a:off x="14224219" y="5569354"/>
              <a:ext cx="406788" cy="874195"/>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sp>
          <p:nvSpPr>
            <p:cNvPr id="225" name="Pfeil: nach rechts 224">
              <a:extLst>
                <a:ext uri="{FF2B5EF4-FFF2-40B4-BE49-F238E27FC236}">
                  <a16:creationId xmlns:a16="http://schemas.microsoft.com/office/drawing/2014/main" id="{518B2ED1-A2B0-AF8F-044E-49C3EA417E5C}"/>
                </a:ext>
              </a:extLst>
            </p:cNvPr>
            <p:cNvSpPr/>
            <p:nvPr/>
          </p:nvSpPr>
          <p:spPr>
            <a:xfrm rot="5400000">
              <a:off x="14224219" y="7388957"/>
              <a:ext cx="406788" cy="874195"/>
            </a:xfrm>
            <a:prstGeom prst="rightArrow">
              <a:avLst/>
            </a:prstGeom>
            <a:noFill/>
            <a:ln w="19050" cap="flat" cmpd="sng" algn="ctr">
              <a:solidFill>
                <a:srgbClr val="005B7F"/>
              </a:solidFill>
              <a:prstDash val="solid"/>
              <a:miter lim="800000"/>
            </a:ln>
            <a:effectLst/>
          </p:spPr>
          <p:txBody>
            <a:bodyPr lIns="108000" tIns="108000" rIns="108000" bIns="108000" rtlCol="0" anchor="ctr"/>
            <a:lstStyle/>
            <a:p>
              <a:pPr marL="180000" marR="0" lvl="0" indent="-180000" defTabSz="914400" eaLnBrk="1" fontAlgn="auto" latinLnBrk="0" hangingPunct="1">
                <a:lnSpc>
                  <a:spcPts val="1960"/>
                </a:lnSpc>
                <a:spcBef>
                  <a:spcPts val="0"/>
                </a:spcBef>
                <a:spcAft>
                  <a:spcPts val="0"/>
                </a:spcAft>
                <a:buClr>
                  <a:srgbClr val="179C7D"/>
                </a:buClr>
                <a:buSzTx/>
                <a:buFont typeface="Wingdings" panose="05000000000000000000" pitchFamily="2" charset="2"/>
                <a:buChar char="§"/>
                <a:tabLst/>
                <a:defRPr/>
              </a:pPr>
              <a:endParaRPr kumimoji="0" lang="de-DE" sz="1400" b="0" i="0" u="none" strike="noStrike" kern="0" cap="none" spc="0" normalizeH="0" baseline="0" noProof="0" dirty="0">
                <a:ln>
                  <a:noFill/>
                </a:ln>
                <a:solidFill>
                  <a:prstClr val="black"/>
                </a:solidFill>
                <a:effectLst/>
                <a:uLnTx/>
                <a:uFillTx/>
                <a:latin typeface="Frutiger LT Com 45 Light"/>
                <a:ea typeface="+mn-ea"/>
                <a:cs typeface="+mn-cs"/>
              </a:endParaRPr>
            </a:p>
          </p:txBody>
        </p:sp>
      </p:grpSp>
      <p:sp>
        <p:nvSpPr>
          <p:cNvPr id="227" name="Textfeld 226">
            <a:extLst>
              <a:ext uri="{FF2B5EF4-FFF2-40B4-BE49-F238E27FC236}">
                <a16:creationId xmlns:a16="http://schemas.microsoft.com/office/drawing/2014/main" id="{5834BADD-DBE7-ECC4-BEC1-10A49949D74C}"/>
              </a:ext>
            </a:extLst>
          </p:cNvPr>
          <p:cNvSpPr txBox="1"/>
          <p:nvPr/>
        </p:nvSpPr>
        <p:spPr>
          <a:xfrm>
            <a:off x="13609222" y="9787828"/>
            <a:ext cx="1775486" cy="369332"/>
          </a:xfrm>
          <a:prstGeom prst="rect">
            <a:avLst/>
          </a:prstGeom>
          <a:noFill/>
        </p:spPr>
        <p:txBody>
          <a:bodyPr wrap="none" rtlCol="0">
            <a:spAutoFit/>
          </a:bodyPr>
          <a:lstStyle/>
          <a:p>
            <a:r>
              <a:rPr lang="de-DE" dirty="0"/>
              <a:t>Project </a:t>
            </a:r>
            <a:r>
              <a:rPr lang="de-DE" dirty="0" err="1"/>
              <a:t>summary</a:t>
            </a:r>
            <a:endParaRPr lang="de-D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extLst>
                  <a:ext uri="{28A0092B-C50C-407E-A947-70E740481C1C}">
                    <a14:useLocalDpi xmlns:a14="http://schemas.microsoft.com/office/drawing/2010/main" val="0"/>
                  </a:ext>
                </a:extLst>
              </a:blip>
              <a:stretch>
                <a:fillRect/>
              </a:stretch>
            </a:blipFill>
          </p:spPr>
          <p:txBody>
            <a:bodyPr/>
            <a:lstStyle/>
            <a:p>
              <a:endParaRPr lang="de-DE"/>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a:solidFill>
                  <a:srgbClr val="74777B"/>
                </a:solidFill>
                <a:latin typeface="DM Sans"/>
                <a:ea typeface="DM Sans"/>
                <a:cs typeface="DM Sans"/>
                <a:sym typeface="DM Sans"/>
              </a:rPr>
              <a:t>This project has received funding from the European Union’s Horizon Europe research and innovation programme.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cstate="print">
                <a:extLst>
                  <a:ext uri="{28A0092B-C50C-407E-A947-70E740481C1C}">
                    <a14:useLocalDpi xmlns:a14="http://schemas.microsoft.com/office/drawing/2010/main" val="0"/>
                  </a:ext>
                </a:extLst>
              </a:blip>
              <a:stretch>
                <a:fillRect b="2"/>
              </a:stretch>
            </a:blipFill>
          </p:spPr>
          <p:txBody>
            <a:bodyPr/>
            <a:lstStyle/>
            <a:p>
              <a:endParaRPr lang="de-DE"/>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cstate="print">
                <a:extLst>
                  <a:ext uri="{28A0092B-C50C-407E-A947-70E740481C1C}">
                    <a14:useLocalDpi xmlns:a14="http://schemas.microsoft.com/office/drawing/2010/main" val="0"/>
                  </a:ext>
                </a:extLst>
              </a:blip>
              <a:stretch>
                <a:fillRect b="1"/>
              </a:stretch>
            </a:blipFill>
          </p:spPr>
          <p:txBody>
            <a:bodyPr/>
            <a:lstStyle/>
            <a:p>
              <a:endParaRPr lang="de-DE"/>
            </a:p>
          </p:txBody>
        </p:sp>
      </p:grpSp>
      <p:sp>
        <p:nvSpPr>
          <p:cNvPr id="9" name="TextBox 9"/>
          <p:cNvSpPr txBox="1"/>
          <p:nvPr/>
        </p:nvSpPr>
        <p:spPr>
          <a:xfrm>
            <a:off x="2841012" y="2790228"/>
            <a:ext cx="11655333" cy="3257751"/>
          </a:xfrm>
          <a:prstGeom prst="rect">
            <a:avLst/>
          </a:prstGeom>
        </p:spPr>
        <p:txBody>
          <a:bodyPr lIns="0" tIns="0" rIns="0" bIns="0" rtlCol="0" anchor="t">
            <a:spAutoFit/>
          </a:bodyPr>
          <a:lstStyle/>
          <a:p>
            <a:pPr algn="ctr">
              <a:lnSpc>
                <a:spcPts val="6480"/>
              </a:lnSpc>
            </a:pPr>
            <a:r>
              <a:rPr lang="en-US" sz="6000" b="1" dirty="0">
                <a:solidFill>
                  <a:srgbClr val="31B672"/>
                </a:solidFill>
                <a:latin typeface="DM Sans Bold"/>
                <a:ea typeface="DM Sans Bold"/>
                <a:cs typeface="DM Sans Bold"/>
                <a:sym typeface="DM Sans Bold"/>
              </a:rPr>
              <a:t>LISPIE</a:t>
            </a:r>
          </a:p>
          <a:p>
            <a:pPr algn="ctr">
              <a:lnSpc>
                <a:spcPts val="6480"/>
              </a:lnSpc>
            </a:pPr>
            <a:r>
              <a:rPr lang="en-US" sz="3600" b="1" dirty="0">
                <a:latin typeface="DM Sans Bold"/>
                <a:ea typeface="DM Sans Bold"/>
                <a:cs typeface="DM Sans Bold"/>
                <a:sym typeface="DM Sans Bold"/>
              </a:rPr>
              <a:t>Large-scale spray coating using innovative inks on different foam substrates for the production of highly efficient electrodes for AEL</a:t>
            </a:r>
          </a:p>
        </p:txBody>
      </p:sp>
      <p:sp>
        <p:nvSpPr>
          <p:cNvPr id="10" name="TextBox 10"/>
          <p:cNvSpPr txBox="1"/>
          <p:nvPr/>
        </p:nvSpPr>
        <p:spPr>
          <a:xfrm>
            <a:off x="611048" y="6364461"/>
            <a:ext cx="10343181" cy="2507546"/>
          </a:xfrm>
          <a:prstGeom prst="rect">
            <a:avLst/>
          </a:prstGeom>
        </p:spPr>
        <p:txBody>
          <a:bodyPr lIns="0" tIns="0" rIns="0" bIns="0" rtlCol="0" anchor="t">
            <a:spAutoFit/>
          </a:bodyPr>
          <a:lstStyle/>
          <a:p>
            <a:pPr algn="l">
              <a:lnSpc>
                <a:spcPts val="3888"/>
              </a:lnSpc>
            </a:pPr>
            <a:r>
              <a:rPr lang="en-US" sz="3600" b="1" dirty="0">
                <a:solidFill>
                  <a:srgbClr val="74777B"/>
                </a:solidFill>
                <a:latin typeface="DM Sans Bold"/>
                <a:ea typeface="DM Sans Bold"/>
                <a:cs typeface="DM Sans Bold"/>
                <a:sym typeface="DM Sans Bold"/>
              </a:rPr>
              <a:t>Contact Information:</a:t>
            </a:r>
            <a:endParaRPr lang="en-US" sz="3600" b="1" dirty="0">
              <a:solidFill>
                <a:srgbClr val="74777B"/>
              </a:solidFill>
              <a:latin typeface="DM Sans"/>
              <a:ea typeface="DM Sans Bold"/>
              <a:cs typeface="DM Sans Bold"/>
              <a:sym typeface="DM Sans"/>
            </a:endParaRPr>
          </a:p>
          <a:p>
            <a:pPr algn="l">
              <a:lnSpc>
                <a:spcPts val="3888"/>
              </a:lnSpc>
            </a:pPr>
            <a:r>
              <a:rPr lang="en-US" sz="3600" dirty="0">
                <a:solidFill>
                  <a:srgbClr val="74777B"/>
                </a:solidFill>
                <a:latin typeface="DM Sans"/>
                <a:ea typeface="DM Sans"/>
                <a:cs typeface="DM Sans"/>
                <a:sym typeface="DM Sans"/>
              </a:rPr>
              <a:t>Anton Salomon (FHG IFAM DD): anton.christoph.salomon@ifam-dd.fraunhofer.de</a:t>
            </a:r>
          </a:p>
          <a:p>
            <a:pPr algn="l">
              <a:lnSpc>
                <a:spcPts val="3888"/>
              </a:lnSpc>
            </a:pPr>
            <a:r>
              <a:rPr lang="en-US" sz="3600" dirty="0">
                <a:solidFill>
                  <a:srgbClr val="74777B"/>
                </a:solidFill>
                <a:latin typeface="DM Sans"/>
                <a:ea typeface="DM Sans"/>
                <a:cs typeface="DM Sans"/>
                <a:sym typeface="DM Sans"/>
              </a:rPr>
              <a:t>Andreas Tillmann (</a:t>
            </a:r>
            <a:r>
              <a:rPr lang="en-US" sz="3600" dirty="0" err="1">
                <a:solidFill>
                  <a:srgbClr val="74777B"/>
                </a:solidFill>
                <a:latin typeface="DM Sans"/>
                <a:ea typeface="DM Sans"/>
                <a:cs typeface="DM Sans"/>
                <a:sym typeface="DM Sans"/>
              </a:rPr>
              <a:t>Alantum</a:t>
            </a:r>
            <a:r>
              <a:rPr lang="en-US" sz="3600" dirty="0">
                <a:solidFill>
                  <a:srgbClr val="74777B"/>
                </a:solidFill>
                <a:latin typeface="DM Sans"/>
                <a:ea typeface="DM Sans"/>
                <a:cs typeface="DM Sans"/>
                <a:sym typeface="DM Sans"/>
              </a:rPr>
              <a:t> Europe GmbH):</a:t>
            </a:r>
          </a:p>
          <a:p>
            <a:pPr>
              <a:lnSpc>
                <a:spcPts val="3888"/>
              </a:lnSpc>
            </a:pPr>
            <a:r>
              <a:rPr lang="en-US" sz="3600" dirty="0">
                <a:solidFill>
                  <a:srgbClr val="74777B"/>
                </a:solidFill>
                <a:latin typeface="DM Sans"/>
                <a:ea typeface="DM Sans"/>
                <a:cs typeface="DM Sans"/>
                <a:sym typeface="DM Sans"/>
              </a:rPr>
              <a:t>atillmann@alantum.com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898</Words>
  <Application>Microsoft Office PowerPoint</Application>
  <PresentationFormat>Benutzerdefiniert</PresentationFormat>
  <Paragraphs>82</Paragraphs>
  <Slides>6</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6</vt:i4>
      </vt:variant>
    </vt:vector>
  </HeadingPairs>
  <TitlesOfParts>
    <vt:vector size="14" baseType="lpstr">
      <vt:lpstr>Calibri</vt:lpstr>
      <vt:lpstr>DM Sans</vt:lpstr>
      <vt:lpstr>Arial</vt:lpstr>
      <vt:lpstr>Wingdings</vt:lpstr>
      <vt:lpstr>DM Sans Bold</vt:lpstr>
      <vt:lpstr>Aptos</vt:lpstr>
      <vt:lpstr>Frutiger LT Com 45 Light</vt:lpstr>
      <vt:lpstr>Office Theme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CLEANHYPRO template for democase publication.pptx</dc:title>
  <dc:creator>Salomon, Anton Christoph</dc:creator>
  <cp:lastModifiedBy>Salomon, Anton Christoph</cp:lastModifiedBy>
  <cp:revision>18</cp:revision>
  <dcterms:created xsi:type="dcterms:W3CDTF">2006-08-16T00:00:00Z</dcterms:created>
  <dcterms:modified xsi:type="dcterms:W3CDTF">2026-08-13T12:42:52Z</dcterms:modified>
  <dc:identifier>DAHHeuq0QqM</dc:identifier>
</cp:coreProperties>
</file>