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9"/>
  </p:notesMasterIdLst>
  <p:handoutMasterIdLst>
    <p:handoutMasterId r:id="rId10"/>
  </p:handoutMasterIdLst>
  <p:sldIdLst>
    <p:sldId id="256" r:id="rId2"/>
    <p:sldId id="257" r:id="rId3"/>
    <p:sldId id="258" r:id="rId4"/>
    <p:sldId id="259" r:id="rId5"/>
    <p:sldId id="260" r:id="rId6"/>
    <p:sldId id="261" r:id="rId7"/>
    <p:sldId id="262" r:id="rId8"/>
  </p:sldIdLst>
  <p:sldSz cx="18288000" cy="10287000"/>
  <p:notesSz cx="7104063" cy="10234613"/>
  <p:embeddedFontLst>
    <p:embeddedFont>
      <p:font typeface="DM Sans" pitchFamily="2" charset="0"/>
      <p:regular r:id="rId11"/>
    </p:embeddedFont>
    <p:embeddedFont>
      <p:font typeface="DM Sans Bold"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7" d="100"/>
          <a:sy n="37" d="100"/>
        </p:scale>
        <p:origin x="98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32F6700-9E6E-3D12-9EB3-CEE4AB4A48FD}"/>
              </a:ext>
            </a:extLst>
          </p:cNvPr>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Marcador de fecha 2">
            <a:extLst>
              <a:ext uri="{FF2B5EF4-FFF2-40B4-BE49-F238E27FC236}">
                <a16:creationId xmlns:a16="http://schemas.microsoft.com/office/drawing/2014/main" id="{318573C7-1AB8-0861-6DED-7EFEF1A21269}"/>
              </a:ext>
            </a:extLst>
          </p:cNvPr>
          <p:cNvSpPr>
            <a:spLocks noGrp="1"/>
          </p:cNvSpPr>
          <p:nvPr>
            <p:ph type="dt" sz="quarter" idx="1"/>
          </p:nvPr>
        </p:nvSpPr>
        <p:spPr>
          <a:xfrm>
            <a:off x="4024313" y="0"/>
            <a:ext cx="3078162" cy="512763"/>
          </a:xfrm>
          <a:prstGeom prst="rect">
            <a:avLst/>
          </a:prstGeom>
        </p:spPr>
        <p:txBody>
          <a:bodyPr vert="horz" lIns="91440" tIns="45720" rIns="91440" bIns="45720" rtlCol="0"/>
          <a:lstStyle>
            <a:lvl1pPr algn="r">
              <a:defRPr sz="1200"/>
            </a:lvl1pPr>
          </a:lstStyle>
          <a:p>
            <a:fld id="{C1896466-0461-40B2-807C-203D4B7653B9}" type="datetimeFigureOut">
              <a:rPr lang="en-US" smtClean="0"/>
              <a:t>9/1/2026</a:t>
            </a:fld>
            <a:endParaRPr lang="en-US"/>
          </a:p>
        </p:txBody>
      </p:sp>
      <p:sp>
        <p:nvSpPr>
          <p:cNvPr id="4" name="Marcador de pie de página 3">
            <a:extLst>
              <a:ext uri="{FF2B5EF4-FFF2-40B4-BE49-F238E27FC236}">
                <a16:creationId xmlns:a16="http://schemas.microsoft.com/office/drawing/2014/main" id="{B3499C4F-C561-99BC-C139-9848124A922D}"/>
              </a:ext>
            </a:extLst>
          </p:cNvPr>
          <p:cNvSpPr>
            <a:spLocks noGrp="1"/>
          </p:cNvSpPr>
          <p:nvPr>
            <p:ph type="ftr" sz="quarter" idx="2"/>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a:extLst>
              <a:ext uri="{FF2B5EF4-FFF2-40B4-BE49-F238E27FC236}">
                <a16:creationId xmlns:a16="http://schemas.microsoft.com/office/drawing/2014/main" id="{B2C281AC-6180-67D0-6887-A474E3BD70AF}"/>
              </a:ext>
            </a:extLst>
          </p:cNvPr>
          <p:cNvSpPr>
            <a:spLocks noGrp="1"/>
          </p:cNvSpPr>
          <p:nvPr>
            <p:ph type="sldNum" sz="quarter" idx="3"/>
          </p:nvPr>
        </p:nvSpPr>
        <p:spPr>
          <a:xfrm>
            <a:off x="4024313" y="9721850"/>
            <a:ext cx="3078162" cy="512763"/>
          </a:xfrm>
          <a:prstGeom prst="rect">
            <a:avLst/>
          </a:prstGeom>
        </p:spPr>
        <p:txBody>
          <a:bodyPr vert="horz" lIns="91440" tIns="45720" rIns="91440" bIns="45720" rtlCol="0" anchor="b"/>
          <a:lstStyle>
            <a:lvl1pPr algn="r">
              <a:defRPr sz="1200"/>
            </a:lvl1pPr>
          </a:lstStyle>
          <a:p>
            <a:fld id="{FE065017-CF90-4746-98B7-735031A84F54}" type="slidenum">
              <a:rPr lang="en-US" smtClean="0"/>
              <a:t>‹Nº›</a:t>
            </a:fld>
            <a:endParaRPr lang="en-US"/>
          </a:p>
        </p:txBody>
      </p:sp>
    </p:spTree>
    <p:extLst>
      <p:ext uri="{BB962C8B-B14F-4D97-AF65-F5344CB8AC3E}">
        <p14:creationId xmlns:p14="http://schemas.microsoft.com/office/powerpoint/2010/main" val="41944994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8ADE0C4B-1D9D-4E89-8B6F-81F9393B52DE}" type="datetimeFigureOut">
              <a:rPr lang="en-US" smtClean="0"/>
              <a:t>9/1/2026</a:t>
            </a:fld>
            <a:endParaRPr lang="en-US"/>
          </a:p>
        </p:txBody>
      </p:sp>
      <p:sp>
        <p:nvSpPr>
          <p:cNvPr id="4" name="Marcador de imagen de diapositiva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B981ABD7-1783-4F0A-B45B-7D1FB8C6DB86}" type="slidenum">
              <a:rPr lang="en-US" smtClean="0"/>
              <a:t>‹Nº›</a:t>
            </a:fld>
            <a:endParaRPr lang="en-US"/>
          </a:p>
        </p:txBody>
      </p:sp>
    </p:spTree>
    <p:extLst>
      <p:ext uri="{BB962C8B-B14F-4D97-AF65-F5344CB8AC3E}">
        <p14:creationId xmlns:p14="http://schemas.microsoft.com/office/powerpoint/2010/main" val="42879091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730952" y="9248251"/>
            <a:ext cx="13746537" cy="677037"/>
          </a:xfrm>
          <a:prstGeom prst="rect">
            <a:avLst/>
          </a:prstGeom>
        </p:spPr>
        <p:txBody>
          <a:bodyPr lIns="0" tIns="0" rIns="0" bIns="0" rtlCol="0" anchor="t">
            <a:spAutoFit/>
          </a:bodyPr>
          <a:lstStyle/>
          <a:p>
            <a:pPr algn="l">
              <a:lnSpc>
                <a:spcPts val="1799"/>
              </a:lnSpc>
            </a:pPr>
            <a:r>
              <a:rPr lang="en-US" sz="1380">
                <a:solidFill>
                  <a:srgbClr val="74777B"/>
                </a:solidFill>
                <a:latin typeface="DM Sans"/>
                <a:ea typeface="DM Sans"/>
                <a:cs typeface="DM Sans"/>
                <a:sym typeface="DM Sans"/>
              </a:rPr>
              <a:t>This project has received funding from the European Union’s Horizon Europe research and innovation programme. 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a:stretch>
                <a:fillRect b="2"/>
              </a:stretch>
            </a:blipFill>
          </p:spPr>
          <p:txBody>
            <a:bodyPr/>
            <a:lstStyle/>
            <a:p>
              <a:endParaRPr lang="en-US"/>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a:stretch>
                <a:fillRect b="1"/>
              </a:stretch>
            </a:blipFill>
          </p:spPr>
          <p:txBody>
            <a:bodyPr/>
            <a:lstStyle/>
            <a:p>
              <a:endParaRPr lang="en-US"/>
            </a:p>
          </p:txBody>
        </p:sp>
      </p:grpSp>
      <p:sp>
        <p:nvSpPr>
          <p:cNvPr id="9" name="TextBox 9"/>
          <p:cNvSpPr txBox="1"/>
          <p:nvPr/>
        </p:nvSpPr>
        <p:spPr>
          <a:xfrm>
            <a:off x="2929423" y="771501"/>
            <a:ext cx="11655333" cy="871804"/>
          </a:xfrm>
          <a:prstGeom prst="rect">
            <a:avLst/>
          </a:prstGeom>
        </p:spPr>
        <p:txBody>
          <a:bodyPr lIns="0" tIns="0" rIns="0" bIns="0" rtlCol="0" anchor="t">
            <a:spAutoFit/>
          </a:bodyPr>
          <a:lstStyle/>
          <a:p>
            <a:pPr algn="ctr">
              <a:lnSpc>
                <a:spcPts val="4750"/>
              </a:lnSpc>
              <a:buNone/>
            </a:pPr>
            <a:r>
              <a:rPr lang="en-GB" sz="4400" b="1">
                <a:solidFill>
                  <a:srgbClr val="31B672"/>
                </a:solidFill>
                <a:latin typeface="DM Sans Bold"/>
                <a:ea typeface="DM Sans Bold"/>
                <a:cs typeface="DM Sans Bold"/>
                <a:sym typeface="DM Sans Bold"/>
              </a:rPr>
              <a:t>Testing low-cost electrolysis on real renewable power</a:t>
            </a:r>
          </a:p>
        </p:txBody>
      </p:sp>
      <p:sp>
        <p:nvSpPr>
          <p:cNvPr id="10" name="TextBox 10"/>
          <p:cNvSpPr txBox="1"/>
          <p:nvPr/>
        </p:nvSpPr>
        <p:spPr>
          <a:xfrm>
            <a:off x="1028700" y="3730371"/>
            <a:ext cx="16178346" cy="3669411"/>
          </a:xfrm>
          <a:prstGeom prst="rect">
            <a:avLst/>
          </a:prstGeom>
        </p:spPr>
        <p:txBody>
          <a:bodyPr lIns="0" tIns="0" rIns="0" bIns="0" rtlCol="0" anchor="t">
            <a:spAutoFit/>
          </a:bodyPr>
          <a:lstStyle/>
          <a:p>
            <a:pPr algn="l">
              <a:lnSpc>
                <a:spcPts val="4100"/>
              </a:lnSpc>
              <a:spcAft>
                <a:spcPts val="1400"/>
              </a:spcAft>
              <a:buNone/>
            </a:pPr>
            <a:r>
              <a:rPr lang="en-GB" sz="3400">
                <a:solidFill>
                  <a:srgbClr val="74777B"/>
                </a:solidFill>
                <a:latin typeface="DM Sans"/>
                <a:ea typeface="DM Sans"/>
                <a:cs typeface="DM Sans"/>
                <a:sym typeface="DM Sans"/>
              </a:rPr>
              <a:t>Wind and solar power never hold still. Electrogenos builds low-cost, high-efficiency electrolyser stacks, and BTU Cottbus-Senftenberg is testing one against current profiles taken from real European wind and solar data — to show that cheap hydrogen can keep up with the weather.</a:t>
            </a:r>
          </a:p>
          <a:p>
            <a:pPr algn="l">
              <a:lnSpc>
                <a:spcPts val="3600"/>
              </a:lnSpc>
              <a:buNone/>
            </a:pPr>
            <a:r>
              <a:rPr lang="en-GB" sz="3000" b="1">
                <a:solidFill>
                  <a:srgbClr val="2976BC"/>
                </a:solidFill>
                <a:latin typeface="DM Sans Bold"/>
                <a:ea typeface="DM Sans Bold"/>
                <a:cs typeface="DM Sans Bold"/>
                <a:sym typeface="DM Sans Bold"/>
              </a:rPr>
              <a:t>CLEANHYPRO Democase · Electrogenos (UK) with BTU Cottbus-Senftenberg (DE)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n-US"/>
            </a:p>
          </p:txBody>
        </p:sp>
      </p:grpSp>
      <p:grpSp>
        <p:nvGrpSpPr>
          <p:cNvPr id="4" name="Group 4"/>
          <p:cNvGrpSpPr/>
          <p:nvPr/>
        </p:nvGrpSpPr>
        <p:grpSpPr>
          <a:xfrm>
            <a:off x="611048" y="9534525"/>
            <a:ext cx="1730016" cy="547688"/>
            <a:chOff x="0" y="0"/>
            <a:chExt cx="2306688" cy="730250"/>
          </a:xfrm>
        </p:grpSpPr>
        <p:sp>
          <p:nvSpPr>
            <p:cNvPr id="5" name="Freeform 5"/>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n-US"/>
            </a:p>
          </p:txBody>
        </p:sp>
        <p:sp>
          <p:nvSpPr>
            <p:cNvPr id="6" name="TextBox 6"/>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14/08/2026</a:t>
              </a:r>
            </a:p>
          </p:txBody>
        </p:sp>
      </p:grpSp>
      <p:grpSp>
        <p:nvGrpSpPr>
          <p:cNvPr id="7" name="Group 7"/>
          <p:cNvGrpSpPr/>
          <p:nvPr/>
        </p:nvGrpSpPr>
        <p:grpSpPr>
          <a:xfrm>
            <a:off x="2370268" y="9534525"/>
            <a:ext cx="6172200" cy="547688"/>
            <a:chOff x="0" y="0"/>
            <a:chExt cx="8229600" cy="730250"/>
          </a:xfrm>
        </p:grpSpPr>
        <p:sp>
          <p:nvSpPr>
            <p:cNvPr id="8" name="Freeform 8"/>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n-US"/>
            </a:p>
          </p:txBody>
        </p:sp>
        <p:sp>
          <p:nvSpPr>
            <p:cNvPr id="9" name="TextBox 9"/>
            <p:cNvSpPr txBox="1"/>
            <p:nvPr/>
          </p:nvSpPr>
          <p:spPr>
            <a:xfrm>
              <a:off x="0" y="0"/>
              <a:ext cx="8229600"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CLEANHYPRO Democase – Electrogenos</a:t>
              </a:r>
            </a:p>
          </p:txBody>
        </p:sp>
      </p:grpSp>
      <p:grpSp>
        <p:nvGrpSpPr>
          <p:cNvPr id="10" name="Group 10"/>
          <p:cNvGrpSpPr/>
          <p:nvPr/>
        </p:nvGrpSpPr>
        <p:grpSpPr>
          <a:xfrm>
            <a:off x="16703011" y="9534525"/>
            <a:ext cx="865918" cy="547688"/>
            <a:chOff x="0" y="0"/>
            <a:chExt cx="1154557" cy="730250"/>
          </a:xfrm>
        </p:grpSpPr>
        <p:sp>
          <p:nvSpPr>
            <p:cNvPr id="11" name="Freeform 11"/>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n-US"/>
            </a:p>
          </p:txBody>
        </p:sp>
        <p:sp>
          <p:nvSpPr>
            <p:cNvPr id="12" name="TextBox 12"/>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2</a:t>
              </a:r>
            </a:p>
          </p:txBody>
        </p:sp>
      </p:grpSp>
      <p:sp>
        <p:nvSpPr>
          <p:cNvPr id="14" name="TextBox 14"/>
          <p:cNvSpPr txBox="1"/>
          <p:nvPr/>
        </p:nvSpPr>
        <p:spPr>
          <a:xfrm>
            <a:off x="702488" y="650557"/>
            <a:ext cx="10404119" cy="673227"/>
          </a:xfrm>
          <a:prstGeom prst="rect">
            <a:avLst/>
          </a:prstGeom>
        </p:spPr>
        <p:txBody>
          <a:bodyPr lIns="0" tIns="0" rIns="0" bIns="0" rtlCol="0" anchor="t">
            <a:spAutoFit/>
          </a:bodyPr>
          <a:lstStyle/>
          <a:p>
            <a:pPr algn="l">
              <a:lnSpc>
                <a:spcPts val="5184"/>
              </a:lnSpc>
              <a:buNone/>
            </a:pPr>
            <a:r>
              <a:rPr lang="en-GB" sz="4800" b="1">
                <a:solidFill>
                  <a:srgbClr val="2976BC"/>
                </a:solidFill>
                <a:latin typeface="DM Sans Bold"/>
                <a:ea typeface="DM Sans Bold"/>
                <a:cs typeface="DM Sans Bold"/>
                <a:sym typeface="DM Sans Bold"/>
              </a:rPr>
              <a:t>The challenge: why this matters</a:t>
            </a:r>
          </a:p>
        </p:txBody>
      </p:sp>
      <p:sp>
        <p:nvSpPr>
          <p:cNvPr id="15" name="TextBox 15"/>
          <p:cNvSpPr txBox="1"/>
          <p:nvPr/>
        </p:nvSpPr>
        <p:spPr>
          <a:xfrm>
            <a:off x="747208" y="2477100"/>
            <a:ext cx="9300000" cy="4757713"/>
          </a:xfrm>
          <a:prstGeom prst="rect">
            <a:avLst/>
          </a:prstGeom>
        </p:spPr>
        <p:txBody>
          <a:bodyPr lIns="0" tIns="0" rIns="0" bIns="0" rtlCol="0" anchor="t">
            <a:spAutoFit/>
          </a:bodyPr>
          <a:lstStyle/>
          <a:p>
            <a:pPr marL="678656" lvl="1" indent="-339328" algn="l">
              <a:lnSpc>
                <a:spcPts val="3068"/>
              </a:lnSpc>
              <a:spcAft>
                <a:spcPts val="1000"/>
              </a:spcAft>
              <a:buFont typeface="Arial"/>
              <a:buChar char="•"/>
            </a:pPr>
            <a:r>
              <a:rPr lang="en-GB" sz="2600" dirty="0">
                <a:solidFill>
                  <a:srgbClr val="74777B"/>
                </a:solidFill>
                <a:latin typeface="DM Sans"/>
                <a:ea typeface="DM Sans"/>
                <a:cs typeface="DM Sans"/>
                <a:sym typeface="DM Sans"/>
              </a:rPr>
              <a:t>Hydrogen is cheapest when it is made with wind and solar power — but that power swings by the minute.</a:t>
            </a:r>
          </a:p>
          <a:p>
            <a:pPr marL="678656" lvl="1" indent="-339328" algn="l">
              <a:lnSpc>
                <a:spcPts val="3068"/>
              </a:lnSpc>
              <a:spcAft>
                <a:spcPts val="1000"/>
              </a:spcAft>
              <a:buFont typeface="Arial"/>
              <a:buChar char="•"/>
            </a:pPr>
            <a:r>
              <a:rPr lang="en-GB" sz="2600" dirty="0">
                <a:solidFill>
                  <a:srgbClr val="74777B"/>
                </a:solidFill>
                <a:latin typeface="DM Sans"/>
                <a:ea typeface="DM Sans"/>
                <a:cs typeface="DM Sans"/>
                <a:sym typeface="DM Sans"/>
              </a:rPr>
              <a:t>Electrolyser stacks are normally characterised at one steady operating point; a condition no directly-coupled renewable installation ever delivers.</a:t>
            </a:r>
          </a:p>
          <a:p>
            <a:pPr marL="678656" lvl="1" indent="-339328" algn="l">
              <a:lnSpc>
                <a:spcPts val="3068"/>
              </a:lnSpc>
              <a:spcAft>
                <a:spcPts val="1000"/>
              </a:spcAft>
              <a:buFont typeface="Arial"/>
              <a:buChar char="•"/>
            </a:pPr>
            <a:r>
              <a:rPr lang="en-GB" sz="2600" dirty="0">
                <a:solidFill>
                  <a:srgbClr val="74777B"/>
                </a:solidFill>
                <a:latin typeface="DM Sans"/>
                <a:ea typeface="DM Sans"/>
                <a:cs typeface="DM Sans"/>
                <a:sym typeface="DM Sans"/>
              </a:rPr>
              <a:t>Load cycling is a major driver of stack degradation, and stack lifetime dominates the cost of the hydrogen produced.</a:t>
            </a:r>
          </a:p>
          <a:p>
            <a:pPr marL="678656" lvl="1" indent="-339328" algn="l">
              <a:lnSpc>
                <a:spcPts val="3068"/>
              </a:lnSpc>
              <a:spcAft>
                <a:spcPts val="1000"/>
              </a:spcAft>
              <a:buFont typeface="Arial"/>
              <a:buChar char="•"/>
            </a:pPr>
            <a:r>
              <a:rPr lang="en-GB" sz="2600" dirty="0" err="1">
                <a:solidFill>
                  <a:srgbClr val="74777B"/>
                </a:solidFill>
                <a:latin typeface="DM Sans"/>
                <a:ea typeface="DM Sans"/>
                <a:cs typeface="DM Sans"/>
                <a:sym typeface="DM Sans"/>
              </a:rPr>
              <a:t>Electrogenos</a:t>
            </a:r>
            <a:r>
              <a:rPr lang="en-GB" sz="2600" dirty="0">
                <a:solidFill>
                  <a:srgbClr val="74777B"/>
                </a:solidFill>
                <a:latin typeface="DM Sans"/>
                <a:ea typeface="DM Sans"/>
                <a:cs typeface="DM Sans"/>
                <a:sym typeface="DM Sans"/>
              </a:rPr>
              <a:t> needed independent evidence of how its stack behaves under a realistic renewable duty cycle — and access to the rig and expertise to generate it.</a:t>
            </a:r>
          </a:p>
        </p:txBody>
      </p:sp>
      <p:sp>
        <p:nvSpPr>
          <p:cNvPr id="90" name="Challenge chart"/>
          <p:cNvSpPr/>
          <p:nvPr/>
        </p:nvSpPr>
        <p:spPr>
          <a:xfrm>
            <a:off x="10150000" y="2900000"/>
            <a:ext cx="7300000" cy="5215000"/>
          </a:xfrm>
          <a:prstGeom prst="rect">
            <a:avLst/>
          </a:prstGeom>
          <a:blipFill>
            <a:blip r:embed="rId4"/>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n-US"/>
            </a:p>
          </p:txBody>
        </p:sp>
      </p:grpSp>
      <p:sp>
        <p:nvSpPr>
          <p:cNvPr id="4" name="TextBox 4"/>
          <p:cNvSpPr txBox="1"/>
          <p:nvPr/>
        </p:nvSpPr>
        <p:spPr>
          <a:xfrm>
            <a:off x="702488" y="650557"/>
            <a:ext cx="10404119" cy="673227"/>
          </a:xfrm>
          <a:prstGeom prst="rect">
            <a:avLst/>
          </a:prstGeom>
        </p:spPr>
        <p:txBody>
          <a:bodyPr lIns="0" tIns="0" rIns="0" bIns="0" rtlCol="0" anchor="t">
            <a:spAutoFit/>
          </a:bodyPr>
          <a:lstStyle/>
          <a:p>
            <a:pPr algn="l">
              <a:lnSpc>
                <a:spcPts val="5184"/>
              </a:lnSpc>
              <a:buNone/>
            </a:pPr>
            <a:r>
              <a:rPr lang="en-GB" sz="4800" b="1">
                <a:solidFill>
                  <a:srgbClr val="2976BC"/>
                </a:solidFill>
                <a:latin typeface="DM Sans Bold"/>
                <a:ea typeface="DM Sans Bold"/>
                <a:cs typeface="DM Sans Bold"/>
                <a:sym typeface="DM Sans Bold"/>
              </a:rPr>
              <a:t>What we did: our solution</a:t>
            </a:r>
          </a:p>
        </p:txBody>
      </p:sp>
      <p:sp>
        <p:nvSpPr>
          <p:cNvPr id="5" name="TextBox 5"/>
          <p:cNvSpPr txBox="1"/>
          <p:nvPr/>
        </p:nvSpPr>
        <p:spPr>
          <a:xfrm>
            <a:off x="702488" y="2831783"/>
            <a:ext cx="15590520" cy="2066925"/>
          </a:xfrm>
          <a:prstGeom prst="rect">
            <a:avLst/>
          </a:prstGeom>
        </p:spPr>
        <p:txBody>
          <a:bodyPr lIns="0" tIns="0" rIns="0" bIns="0" rtlCol="0" anchor="t">
            <a:spAutoFit/>
          </a:bodyPr>
          <a:lstStyle/>
          <a:p>
            <a:pPr marL="678656" lvl="1" indent="-339328" algn="l">
              <a:lnSpc>
                <a:spcPts val="3540"/>
              </a:lnSpc>
              <a:spcAft>
                <a:spcPts val="1100"/>
              </a:spcAft>
              <a:buFont typeface="Arial"/>
              <a:buChar char="•"/>
            </a:pPr>
            <a:r>
              <a:rPr lang="en-GB" sz="3000" b="1">
                <a:solidFill>
                  <a:srgbClr val="74777B"/>
                </a:solidFill>
                <a:latin typeface="DM Sans Bold"/>
                <a:ea typeface="DM Sans Bold"/>
                <a:cs typeface="DM Sans Bold"/>
                <a:sym typeface="DM Sans Bold"/>
              </a:rPr>
              <a:t>Access.</a:t>
            </a:r>
            <a:r>
              <a:rPr lang="en-GB" sz="3000">
                <a:solidFill>
                  <a:srgbClr val="74777B"/>
                </a:solidFill>
                <a:latin typeface="DM Sans"/>
                <a:ea typeface="DM Sans"/>
                <a:cs typeface="DM Sans"/>
                <a:sym typeface="DM Sans"/>
              </a:rPr>
              <a:t> Through the CLEANHYPRO open call, Electrogenos gained access to the electrolysis test facilities of BTU Cottbus-Senftenberg, Chair of Thermal Energy Technology.</a:t>
            </a:r>
          </a:p>
          <a:p>
            <a:pPr marL="678656" lvl="1" indent="-339328" algn="l">
              <a:lnSpc>
                <a:spcPts val="3540"/>
              </a:lnSpc>
              <a:spcAft>
                <a:spcPts val="1100"/>
              </a:spcAft>
              <a:buFont typeface="Arial"/>
              <a:buChar char="•"/>
            </a:pPr>
            <a:r>
              <a:rPr lang="en-GB" sz="3000" b="1">
                <a:solidFill>
                  <a:srgbClr val="74777B"/>
                </a:solidFill>
                <a:latin typeface="DM Sans Bold"/>
                <a:ea typeface="DM Sans Bold"/>
                <a:cs typeface="DM Sans Bold"/>
                <a:sym typeface="DM Sans Bold"/>
              </a:rPr>
              <a:t>Real duty cycles.</a:t>
            </a:r>
            <a:r>
              <a:rPr lang="en-GB" sz="3000">
                <a:solidFill>
                  <a:srgbClr val="74777B"/>
                </a:solidFill>
                <a:latin typeface="DM Sans"/>
                <a:ea typeface="DM Sans"/>
                <a:cs typeface="DM Sans"/>
                <a:sym typeface="DM Sans"/>
              </a:rPr>
              <a:t> Test profiles were built from measured European generation data (ENTSO-E Transparency Platform) for solar, onshore and offshore wind, scaled to the stack's operating envelope.</a:t>
            </a:r>
          </a:p>
          <a:p>
            <a:pPr marL="678656" lvl="1" indent="-339328" algn="l">
              <a:lnSpc>
                <a:spcPts val="3540"/>
              </a:lnSpc>
              <a:spcAft>
                <a:spcPts val="1100"/>
              </a:spcAft>
              <a:buFont typeface="Arial"/>
              <a:buChar char="•"/>
            </a:pPr>
            <a:r>
              <a:rPr lang="en-GB" sz="3000" b="1">
                <a:solidFill>
                  <a:srgbClr val="74777B"/>
                </a:solidFill>
                <a:latin typeface="DM Sans Bold"/>
                <a:ea typeface="DM Sans Bold"/>
                <a:cs typeface="DM Sans Bold"/>
                <a:sym typeface="DM Sans Bold"/>
              </a:rPr>
              <a:t>Two-track programme.</a:t>
            </a:r>
            <a:r>
              <a:rPr lang="en-GB" sz="3000">
                <a:solidFill>
                  <a:srgbClr val="74777B"/>
                </a:solidFill>
                <a:latin typeface="DM Sans"/>
                <a:ea typeface="DM Sans"/>
                <a:cs typeface="DM Sans"/>
                <a:sym typeface="DM Sans"/>
              </a:rPr>
              <a:t> One stack follows a renewable generation profile; a second runs a standard accelerated stress test, so dynamic and conventional degradation can be compared.</a:t>
            </a:r>
          </a:p>
          <a:p>
            <a:pPr marL="678656" lvl="1" indent="-339328" algn="l">
              <a:lnSpc>
                <a:spcPts val="3540"/>
              </a:lnSpc>
              <a:spcAft>
                <a:spcPts val="1100"/>
              </a:spcAft>
              <a:buFont typeface="Arial"/>
              <a:buChar char="•"/>
            </a:pPr>
            <a:r>
              <a:rPr lang="en-GB" sz="3000" b="1">
                <a:solidFill>
                  <a:srgbClr val="74777B"/>
                </a:solidFill>
                <a:latin typeface="DM Sans Bold"/>
                <a:ea typeface="DM Sans Bold"/>
                <a:cs typeface="DM Sans Bold"/>
                <a:sym typeface="DM Sans Bold"/>
              </a:rPr>
              <a:t>Independent assessment.</a:t>
            </a:r>
            <a:r>
              <a:rPr lang="en-GB" sz="3000">
                <a:solidFill>
                  <a:srgbClr val="74777B"/>
                </a:solidFill>
                <a:latin typeface="DM Sans"/>
                <a:ea typeface="DM Sans"/>
                <a:cs typeface="DM Sans"/>
                <a:sym typeface="DM Sans"/>
              </a:rPr>
              <a:t> Characterisation, cycling and analysis are performed by BTU researchers — not by the stack manufacturer.</a:t>
            </a:r>
          </a:p>
        </p:txBody>
      </p:sp>
      <p:grpSp>
        <p:nvGrpSpPr>
          <p:cNvPr id="6" name="Group 6"/>
          <p:cNvGrpSpPr/>
          <p:nvPr/>
        </p:nvGrpSpPr>
        <p:grpSpPr>
          <a:xfrm>
            <a:off x="611048" y="9534525"/>
            <a:ext cx="1730016" cy="547688"/>
            <a:chOff x="0" y="0"/>
            <a:chExt cx="2306688" cy="730250"/>
          </a:xfrm>
        </p:grpSpPr>
        <p:sp>
          <p:nvSpPr>
            <p:cNvPr id="7" name="Freeform 7"/>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n-US"/>
            </a:p>
          </p:txBody>
        </p:sp>
        <p:sp>
          <p:nvSpPr>
            <p:cNvPr id="8" name="TextBox 8"/>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14/08/2026</a:t>
              </a:r>
            </a:p>
          </p:txBody>
        </p:sp>
      </p:grpSp>
      <p:grpSp>
        <p:nvGrpSpPr>
          <p:cNvPr id="9" name="Group 9"/>
          <p:cNvGrpSpPr/>
          <p:nvPr/>
        </p:nvGrpSpPr>
        <p:grpSpPr>
          <a:xfrm>
            <a:off x="2370268" y="9534525"/>
            <a:ext cx="6172200" cy="547688"/>
            <a:chOff x="0" y="0"/>
            <a:chExt cx="8229600" cy="730250"/>
          </a:xfrm>
        </p:grpSpPr>
        <p:sp>
          <p:nvSpPr>
            <p:cNvPr id="10" name="Freeform 10"/>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n-US"/>
            </a:p>
          </p:txBody>
        </p:sp>
        <p:sp>
          <p:nvSpPr>
            <p:cNvPr id="11" name="TextBox 11"/>
            <p:cNvSpPr txBox="1"/>
            <p:nvPr/>
          </p:nvSpPr>
          <p:spPr>
            <a:xfrm>
              <a:off x="0" y="0"/>
              <a:ext cx="8229600"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CLEANHYPRO Democase – Electrogenos</a:t>
              </a:r>
            </a:p>
          </p:txBody>
        </p:sp>
      </p:gr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n-US"/>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3</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n-US"/>
            </a:p>
          </p:txBody>
        </p:sp>
      </p:grpSp>
      <p:sp>
        <p:nvSpPr>
          <p:cNvPr id="4" name="TextBox 4"/>
          <p:cNvSpPr txBox="1"/>
          <p:nvPr/>
        </p:nvSpPr>
        <p:spPr>
          <a:xfrm>
            <a:off x="702488" y="650557"/>
            <a:ext cx="12647419" cy="673227"/>
          </a:xfrm>
          <a:prstGeom prst="rect">
            <a:avLst/>
          </a:prstGeom>
        </p:spPr>
        <p:txBody>
          <a:bodyPr lIns="0" tIns="0" rIns="0" bIns="0" rtlCol="0" anchor="t">
            <a:spAutoFit/>
          </a:bodyPr>
          <a:lstStyle/>
          <a:p>
            <a:pPr algn="l">
              <a:lnSpc>
                <a:spcPts val="5184"/>
              </a:lnSpc>
              <a:buNone/>
            </a:pPr>
            <a:r>
              <a:rPr lang="en-GB" sz="4800" b="1">
                <a:solidFill>
                  <a:srgbClr val="2976BC"/>
                </a:solidFill>
                <a:latin typeface="DM Sans Bold"/>
                <a:ea typeface="DM Sans Bold"/>
                <a:cs typeface="DM Sans Bold"/>
                <a:sym typeface="DM Sans Bold"/>
              </a:rPr>
              <a:t>How the testing works</a:t>
            </a:r>
          </a:p>
        </p:txBody>
      </p:sp>
      <p:sp>
        <p:nvSpPr>
          <p:cNvPr id="5" name="TextBox 5"/>
          <p:cNvSpPr txBox="1"/>
          <p:nvPr/>
        </p:nvSpPr>
        <p:spPr>
          <a:xfrm>
            <a:off x="702488" y="2831783"/>
            <a:ext cx="15590520" cy="1038225"/>
          </a:xfrm>
          <a:prstGeom prst="rect">
            <a:avLst/>
          </a:prstGeom>
        </p:spPr>
        <p:txBody>
          <a:bodyPr lIns="0" tIns="0" rIns="0" bIns="0" rtlCol="0" anchor="t">
            <a:spAutoFit/>
          </a:bodyPr>
          <a:lstStyle/>
          <a:p>
            <a:pPr marL="678656" lvl="1" indent="-339328" algn="l">
              <a:lnSpc>
                <a:spcPts val="3068"/>
              </a:lnSpc>
              <a:spcAft>
                <a:spcPts val="950"/>
              </a:spcAft>
              <a:buFont typeface="Arial"/>
              <a:buChar char="•"/>
            </a:pPr>
            <a:r>
              <a:rPr lang="en-GB" sz="2600">
                <a:solidFill>
                  <a:srgbClr val="74777B"/>
                </a:solidFill>
                <a:latin typeface="DM Sans"/>
                <a:ea typeface="DM Sans"/>
                <a:cs typeface="DM Sans"/>
                <a:sym typeface="DM Sans"/>
              </a:rPr>
              <a:t>Twenty-four-hour generation profiles are converted into stack current set-points and time-compressed, so a full day of renewable variability runs within one testing day.</a:t>
            </a:r>
          </a:p>
          <a:p>
            <a:pPr marL="678656" lvl="1" indent="-339328" algn="l">
              <a:lnSpc>
                <a:spcPts val="3068"/>
              </a:lnSpc>
              <a:spcAft>
                <a:spcPts val="950"/>
              </a:spcAft>
              <a:buFont typeface="Arial"/>
              <a:buChar char="•"/>
            </a:pPr>
            <a:r>
              <a:rPr lang="en-GB" sz="2600">
                <a:solidFill>
                  <a:srgbClr val="74777B"/>
                </a:solidFill>
                <a:latin typeface="DM Sans"/>
                <a:ea typeface="DM Sans"/>
                <a:cs typeface="DM Sans"/>
                <a:sym typeface="DM Sans"/>
              </a:rPr>
              <a:t>Wind-derived profiles come first — the steepest ramps — followed by solar profiles.</a:t>
            </a:r>
          </a:p>
          <a:p>
            <a:pPr marL="678656" lvl="1" indent="-339328" algn="l">
              <a:lnSpc>
                <a:spcPts val="3068"/>
              </a:lnSpc>
              <a:spcAft>
                <a:spcPts val="950"/>
              </a:spcAft>
              <a:buFont typeface="Arial"/>
              <a:buChar char="•"/>
            </a:pPr>
            <a:r>
              <a:rPr lang="en-GB" sz="2600">
                <a:solidFill>
                  <a:srgbClr val="74777B"/>
                </a:solidFill>
                <a:latin typeface="DM Sans"/>
                <a:ea typeface="DM Sans"/>
                <a:cs typeface="DM Sans"/>
                <a:sym typeface="DM Sans"/>
              </a:rPr>
              <a:t>Degradation is resolved by polarisation (I–V) curves before and after cycling, plus extended constant-current operation with continuous voltage monitoring.</a:t>
            </a:r>
          </a:p>
        </p:txBody>
      </p:sp>
      <p:grpSp>
        <p:nvGrpSpPr>
          <p:cNvPr id="6" name="Group 6"/>
          <p:cNvGrpSpPr/>
          <p:nvPr/>
        </p:nvGrpSpPr>
        <p:grpSpPr>
          <a:xfrm>
            <a:off x="611048" y="9534525"/>
            <a:ext cx="1730016" cy="547688"/>
            <a:chOff x="0" y="0"/>
            <a:chExt cx="2306688" cy="730250"/>
          </a:xfrm>
        </p:grpSpPr>
        <p:sp>
          <p:nvSpPr>
            <p:cNvPr id="7" name="Freeform 7"/>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n-US"/>
            </a:p>
          </p:txBody>
        </p:sp>
        <p:sp>
          <p:nvSpPr>
            <p:cNvPr id="8" name="TextBox 8"/>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14/08/2026</a:t>
              </a:r>
            </a:p>
          </p:txBody>
        </p:sp>
      </p:grpSp>
      <p:grpSp>
        <p:nvGrpSpPr>
          <p:cNvPr id="9" name="Group 9"/>
          <p:cNvGrpSpPr/>
          <p:nvPr/>
        </p:nvGrpSpPr>
        <p:grpSpPr>
          <a:xfrm>
            <a:off x="2370268" y="9534525"/>
            <a:ext cx="6172200" cy="547688"/>
            <a:chOff x="0" y="0"/>
            <a:chExt cx="8229600" cy="730250"/>
          </a:xfrm>
        </p:grpSpPr>
        <p:sp>
          <p:nvSpPr>
            <p:cNvPr id="10" name="Freeform 10"/>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n-US"/>
            </a:p>
          </p:txBody>
        </p:sp>
        <p:sp>
          <p:nvSpPr>
            <p:cNvPr id="11" name="TextBox 11"/>
            <p:cNvSpPr txBox="1"/>
            <p:nvPr/>
          </p:nvSpPr>
          <p:spPr>
            <a:xfrm>
              <a:off x="0" y="0"/>
              <a:ext cx="8229600"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CLEANHYPRO Democase – Electrogenos</a:t>
              </a:r>
            </a:p>
          </p:txBody>
        </p:sp>
      </p:gr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n-US"/>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4</a:t>
              </a:r>
            </a:p>
          </p:txBody>
        </p:sp>
      </p:grpSp>
      <p:sp>
        <p:nvSpPr>
          <p:cNvPr id="90" name="Method flow"/>
          <p:cNvSpPr/>
          <p:nvPr/>
        </p:nvSpPr>
        <p:spPr>
          <a:xfrm>
            <a:off x="2944000" y="5557650"/>
            <a:ext cx="12400000" cy="3526875"/>
          </a:xfrm>
          <a:prstGeom prst="rect">
            <a:avLst/>
          </a:prstGeom>
          <a:blipFill>
            <a:blip r:embed="rId4"/>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n-US"/>
            </a:p>
          </p:txBody>
        </p:sp>
      </p:grpSp>
      <p:sp>
        <p:nvSpPr>
          <p:cNvPr id="4" name="TextBox 4"/>
          <p:cNvSpPr txBox="1"/>
          <p:nvPr/>
        </p:nvSpPr>
        <p:spPr>
          <a:xfrm>
            <a:off x="697864" y="3105055"/>
            <a:ext cx="9500000" cy="5153025"/>
          </a:xfrm>
          <a:prstGeom prst="rect">
            <a:avLst/>
          </a:prstGeom>
        </p:spPr>
        <p:txBody>
          <a:bodyPr lIns="0" tIns="0" rIns="0" bIns="0" rtlCol="0" anchor="t">
            <a:spAutoFit/>
          </a:bodyPr>
          <a:lstStyle/>
          <a:p>
            <a:pPr marL="678656" lvl="1" indent="-339328" algn="l">
              <a:lnSpc>
                <a:spcPts val="2950"/>
              </a:lnSpc>
              <a:spcAft>
                <a:spcPts val="900"/>
              </a:spcAft>
              <a:buFont typeface="Arial"/>
              <a:buChar char="•"/>
            </a:pPr>
            <a:r>
              <a:rPr lang="en-GB" sz="2500">
                <a:solidFill>
                  <a:srgbClr val="74777B"/>
                </a:solidFill>
                <a:latin typeface="DM Sans"/>
                <a:ea typeface="DM Sans"/>
                <a:cs typeface="DM Sans"/>
                <a:sym typeface="DM Sans"/>
              </a:rPr>
              <a:t>A detailed test protocol has been developed jointly by Electrogenos and BTU engineers — profile selection, cycle compression, characterisation sweeps and degradation criteria — and is in final review.</a:t>
            </a:r>
          </a:p>
          <a:p>
            <a:pPr marL="678656" lvl="1" indent="-339328" algn="l">
              <a:lnSpc>
                <a:spcPts val="2950"/>
              </a:lnSpc>
              <a:spcAft>
                <a:spcPts val="900"/>
              </a:spcAft>
              <a:buFont typeface="Arial"/>
              <a:buChar char="•"/>
            </a:pPr>
            <a:r>
              <a:rPr lang="en-GB" sz="2500">
                <a:solidFill>
                  <a:srgbClr val="74777B"/>
                </a:solidFill>
                <a:latin typeface="DM Sans"/>
                <a:ea typeface="DM Sans"/>
                <a:cs typeface="DM Sans"/>
                <a:sym typeface="DM Sans"/>
              </a:rPr>
              <a:t>Renewable current profiles have been generated from real grid data and scaled to the stack envelope.</a:t>
            </a:r>
          </a:p>
          <a:p>
            <a:pPr marL="678656" lvl="1" indent="-339328" algn="l">
              <a:lnSpc>
                <a:spcPts val="2950"/>
              </a:lnSpc>
              <a:spcAft>
                <a:spcPts val="900"/>
              </a:spcAft>
              <a:buFont typeface="Arial"/>
              <a:buChar char="•"/>
            </a:pPr>
            <a:r>
              <a:rPr lang="en-GB" sz="2500">
                <a:solidFill>
                  <a:srgbClr val="74777B"/>
                </a:solidFill>
                <a:latin typeface="DM Sans"/>
                <a:ea typeface="DM Sans"/>
                <a:cs typeface="DM Sans"/>
                <a:sym typeface="DM Sans"/>
              </a:rPr>
              <a:t>The experimental campaign at BTU follows stack delivery; measured performance and degradation rates will be reported in the final technical report.</a:t>
            </a:r>
          </a:p>
          <a:p>
            <a:pPr marL="678656" lvl="1" indent="-339328" algn="l">
              <a:lnSpc>
                <a:spcPts val="2950"/>
              </a:lnSpc>
              <a:spcAft>
                <a:spcPts val="900"/>
              </a:spcAft>
              <a:buFont typeface="Arial"/>
              <a:buChar char="•"/>
            </a:pPr>
            <a:r>
              <a:rPr lang="en-GB" sz="2500">
                <a:solidFill>
                  <a:srgbClr val="74777B"/>
                </a:solidFill>
                <a:latin typeface="DM Sans"/>
                <a:ea typeface="DM Sans"/>
                <a:cs typeface="DM Sans"/>
                <a:sym typeface="DM Sans"/>
              </a:rPr>
              <a:t>What the campaign sets out to show: stable operation across a wide load range under renewable-following duty, and a degradation rate quantified against steady operation.</a:t>
            </a:r>
          </a:p>
        </p:txBody>
      </p:sp>
      <p:grpSp>
        <p:nvGrpSpPr>
          <p:cNvPr id="5" name="Group 5"/>
          <p:cNvGrpSpPr/>
          <p:nvPr/>
        </p:nvGrpSpPr>
        <p:grpSpPr>
          <a:xfrm>
            <a:off x="611048" y="9534525"/>
            <a:ext cx="1730016" cy="547688"/>
            <a:chOff x="0" y="0"/>
            <a:chExt cx="2306688" cy="730250"/>
          </a:xfrm>
        </p:grpSpPr>
        <p:sp>
          <p:nvSpPr>
            <p:cNvPr id="6" name="Freeform 6"/>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n-US"/>
            </a:p>
          </p:txBody>
        </p:sp>
        <p:sp>
          <p:nvSpPr>
            <p:cNvPr id="7" name="TextBox 7"/>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14/08/2026</a:t>
              </a:r>
            </a:p>
          </p:txBody>
        </p:sp>
      </p:grpSp>
      <p:grpSp>
        <p:nvGrpSpPr>
          <p:cNvPr id="8" name="Group 8"/>
          <p:cNvGrpSpPr/>
          <p:nvPr/>
        </p:nvGrpSpPr>
        <p:grpSpPr>
          <a:xfrm>
            <a:off x="2370268" y="9534525"/>
            <a:ext cx="6172200" cy="547688"/>
            <a:chOff x="0" y="0"/>
            <a:chExt cx="8229600" cy="730250"/>
          </a:xfrm>
        </p:grpSpPr>
        <p:sp>
          <p:nvSpPr>
            <p:cNvPr id="9" name="Freeform 9"/>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n-US"/>
            </a:p>
          </p:txBody>
        </p:sp>
        <p:sp>
          <p:nvSpPr>
            <p:cNvPr id="10" name="TextBox 10"/>
            <p:cNvSpPr txBox="1"/>
            <p:nvPr/>
          </p:nvSpPr>
          <p:spPr>
            <a:xfrm>
              <a:off x="0" y="0"/>
              <a:ext cx="8229600"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CLEANHYPRO Democase – Electrogenos</a:t>
              </a:r>
            </a:p>
          </p:txBody>
        </p:sp>
      </p:grpSp>
      <p:grpSp>
        <p:nvGrpSpPr>
          <p:cNvPr id="11" name="Group 11"/>
          <p:cNvGrpSpPr/>
          <p:nvPr/>
        </p:nvGrpSpPr>
        <p:grpSpPr>
          <a:xfrm>
            <a:off x="16703011" y="9534525"/>
            <a:ext cx="865918" cy="547688"/>
            <a:chOff x="0" y="0"/>
            <a:chExt cx="1154557" cy="730250"/>
          </a:xfrm>
        </p:grpSpPr>
        <p:sp>
          <p:nvSpPr>
            <p:cNvPr id="12" name="Freeform 12"/>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n-US"/>
            </a:p>
          </p:txBody>
        </p:sp>
        <p:sp>
          <p:nvSpPr>
            <p:cNvPr id="13" name="TextBox 13"/>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5</a:t>
              </a:r>
            </a:p>
          </p:txBody>
        </p:sp>
      </p:grpSp>
      <p:sp>
        <p:nvSpPr>
          <p:cNvPr id="15" name="TextBox 15"/>
          <p:cNvSpPr txBox="1"/>
          <p:nvPr/>
        </p:nvSpPr>
        <p:spPr>
          <a:xfrm>
            <a:off x="702488" y="650557"/>
            <a:ext cx="10404119" cy="673227"/>
          </a:xfrm>
          <a:prstGeom prst="rect">
            <a:avLst/>
          </a:prstGeom>
        </p:spPr>
        <p:txBody>
          <a:bodyPr lIns="0" tIns="0" rIns="0" bIns="0" rtlCol="0" anchor="t">
            <a:spAutoFit/>
          </a:bodyPr>
          <a:lstStyle/>
          <a:p>
            <a:pPr algn="l">
              <a:lnSpc>
                <a:spcPts val="5184"/>
              </a:lnSpc>
              <a:buNone/>
            </a:pPr>
            <a:r>
              <a:rPr lang="en-GB" sz="4800" b="1">
                <a:solidFill>
                  <a:srgbClr val="2976BC"/>
                </a:solidFill>
                <a:latin typeface="DM Sans Bold"/>
                <a:ea typeface="DM Sans Bold"/>
                <a:cs typeface="DM Sans Bold"/>
                <a:sym typeface="DM Sans Bold"/>
              </a:rPr>
              <a:t>Progress to date and expected impact</a:t>
            </a:r>
          </a:p>
        </p:txBody>
      </p:sp>
      <p:sp>
        <p:nvSpPr>
          <p:cNvPr id="90" name="Timeline"/>
          <p:cNvSpPr/>
          <p:nvPr/>
        </p:nvSpPr>
        <p:spPr>
          <a:xfrm>
            <a:off x="10900000" y="3000000"/>
            <a:ext cx="6000000" cy="4737365"/>
          </a:xfrm>
          <a:prstGeom prst="rect">
            <a:avLst/>
          </a:prstGeom>
          <a:blipFill>
            <a:blip r:embed="rId4"/>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004599" y="314506"/>
            <a:ext cx="2672344" cy="1319517"/>
            <a:chOff x="0" y="0"/>
            <a:chExt cx="3563125" cy="1759356"/>
          </a:xfrm>
        </p:grpSpPr>
        <p:sp>
          <p:nvSpPr>
            <p:cNvPr id="3" name="Freeform 3" descr="A logo with a black background  Description automatically generated"/>
            <p:cNvSpPr/>
            <p:nvPr/>
          </p:nvSpPr>
          <p:spPr>
            <a:xfrm>
              <a:off x="0" y="0"/>
              <a:ext cx="3563112" cy="1759331"/>
            </a:xfrm>
            <a:custGeom>
              <a:avLst/>
              <a:gdLst/>
              <a:ahLst/>
              <a:cxnLst/>
              <a:rect l="l" t="t" r="r" b="b"/>
              <a:pathLst>
                <a:path w="3563112" h="1759331">
                  <a:moveTo>
                    <a:pt x="0" y="0"/>
                  </a:moveTo>
                  <a:lnTo>
                    <a:pt x="3563112" y="0"/>
                  </a:lnTo>
                  <a:lnTo>
                    <a:pt x="3563112" y="1759331"/>
                  </a:lnTo>
                  <a:lnTo>
                    <a:pt x="0" y="1759331"/>
                  </a:lnTo>
                  <a:lnTo>
                    <a:pt x="0" y="0"/>
                  </a:lnTo>
                  <a:close/>
                </a:path>
              </a:pathLst>
            </a:custGeom>
            <a:blipFill>
              <a:blip r:embed="rId2"/>
              <a:stretch>
                <a:fillRect b="-1"/>
              </a:stretch>
            </a:blipFill>
          </p:spPr>
          <p:txBody>
            <a:bodyPr/>
            <a:lstStyle/>
            <a:p>
              <a:endParaRPr lang="en-US"/>
            </a:p>
          </p:txBody>
        </p:sp>
      </p:grpSp>
      <p:sp>
        <p:nvSpPr>
          <p:cNvPr id="4" name="TextBox 4"/>
          <p:cNvSpPr txBox="1"/>
          <p:nvPr/>
        </p:nvSpPr>
        <p:spPr>
          <a:xfrm>
            <a:off x="702488" y="650557"/>
            <a:ext cx="10404119" cy="1098852"/>
          </a:xfrm>
          <a:prstGeom prst="rect">
            <a:avLst/>
          </a:prstGeom>
        </p:spPr>
        <p:txBody>
          <a:bodyPr lIns="0" tIns="0" rIns="0" bIns="0" rtlCol="0" anchor="t">
            <a:spAutoFit/>
          </a:bodyPr>
          <a:lstStyle/>
          <a:p>
            <a:pPr algn="l">
              <a:lnSpc>
                <a:spcPts val="5184"/>
              </a:lnSpc>
            </a:pPr>
            <a:r>
              <a:rPr lang="en-US" sz="4800" b="1">
                <a:solidFill>
                  <a:srgbClr val="2976BC"/>
                </a:solidFill>
                <a:latin typeface="DM Sans Bold"/>
                <a:ea typeface="DM Sans Bold"/>
                <a:cs typeface="DM Sans Bold"/>
                <a:sym typeface="DM Sans Bold"/>
              </a:rPr>
              <a:t>Conclusions</a:t>
            </a:r>
          </a:p>
        </p:txBody>
      </p:sp>
      <p:sp>
        <p:nvSpPr>
          <p:cNvPr id="5" name="TextBox 5"/>
          <p:cNvSpPr txBox="1"/>
          <p:nvPr/>
        </p:nvSpPr>
        <p:spPr>
          <a:xfrm>
            <a:off x="702488" y="2831783"/>
            <a:ext cx="15590520" cy="2066925"/>
          </a:xfrm>
          <a:prstGeom prst="rect">
            <a:avLst/>
          </a:prstGeom>
        </p:spPr>
        <p:txBody>
          <a:bodyPr lIns="0" tIns="0" rIns="0" bIns="0" rtlCol="0" anchor="t">
            <a:spAutoFit/>
          </a:bodyPr>
          <a:lstStyle/>
          <a:p>
            <a:pPr marL="678656" lvl="1" indent="-339328" algn="l">
              <a:lnSpc>
                <a:spcPts val="3540"/>
              </a:lnSpc>
              <a:spcAft>
                <a:spcPts val="1100"/>
              </a:spcAft>
              <a:buFont typeface="Arial"/>
              <a:buChar char="•"/>
            </a:pPr>
            <a:r>
              <a:rPr lang="en-GB" sz="3000">
                <a:solidFill>
                  <a:srgbClr val="74777B"/>
                </a:solidFill>
                <a:latin typeface="DM Sans"/>
                <a:ea typeface="DM Sans"/>
                <a:cs typeface="DM Sans"/>
                <a:sym typeface="DM Sans"/>
              </a:rPr>
              <a:t>What decides whether low-cost electrolysis delivers low-cost hydrogen is behaviour under dynamic operation — not efficiency at a single set-point.</a:t>
            </a:r>
          </a:p>
          <a:p>
            <a:pPr marL="678656" lvl="1" indent="-339328" algn="l">
              <a:lnSpc>
                <a:spcPts val="3540"/>
              </a:lnSpc>
              <a:spcAft>
                <a:spcPts val="1100"/>
              </a:spcAft>
              <a:buFont typeface="Arial"/>
              <a:buChar char="•"/>
            </a:pPr>
            <a:r>
              <a:rPr lang="en-GB" sz="3000">
                <a:solidFill>
                  <a:srgbClr val="74777B"/>
                </a:solidFill>
                <a:latin typeface="DM Sans"/>
                <a:ea typeface="DM Sans"/>
                <a:cs typeface="DM Sans"/>
                <a:sym typeface="DM Sans"/>
              </a:rPr>
              <a:t>Building test profiles from measured grid data gives a far more honest picture of stack durability than a fixed operating point.</a:t>
            </a:r>
          </a:p>
          <a:p>
            <a:pPr marL="678656" lvl="1" indent="-339328" algn="l">
              <a:lnSpc>
                <a:spcPts val="3540"/>
              </a:lnSpc>
              <a:spcAft>
                <a:spcPts val="1100"/>
              </a:spcAft>
              <a:buFont typeface="Arial"/>
              <a:buChar char="•"/>
            </a:pPr>
            <a:r>
              <a:rPr lang="en-GB" sz="3000">
                <a:solidFill>
                  <a:srgbClr val="74777B"/>
                </a:solidFill>
                <a:latin typeface="DM Sans"/>
                <a:ea typeface="DM Sans"/>
                <a:cs typeface="DM Sans"/>
                <a:sym typeface="DM Sans"/>
              </a:rPr>
              <a:t>Open-access infrastructure of the kind CLEANHYPRO provides lets a small company obtain independent, credible validation it could not build in-house.</a:t>
            </a:r>
          </a:p>
          <a:p>
            <a:pPr marL="678656" lvl="1" indent="-339328" algn="l">
              <a:lnSpc>
                <a:spcPts val="3540"/>
              </a:lnSpc>
              <a:spcAft>
                <a:spcPts val="1100"/>
              </a:spcAft>
              <a:buFont typeface="Arial"/>
              <a:buChar char="•"/>
            </a:pPr>
            <a:r>
              <a:rPr lang="en-GB" sz="3000">
                <a:solidFill>
                  <a:srgbClr val="74777B"/>
                </a:solidFill>
                <a:latin typeface="DM Sans"/>
                <a:ea typeface="DM Sans"/>
                <a:cs typeface="DM Sans"/>
                <a:sym typeface="DM Sans"/>
              </a:rPr>
              <a:t>Low-cost stacks that can follow generation directly support Europe's green hydrogen goals, cutting both the capital and the electricity cost of producing hydrogen.</a:t>
            </a:r>
          </a:p>
        </p:txBody>
      </p:sp>
      <p:grpSp>
        <p:nvGrpSpPr>
          <p:cNvPr id="6" name="Group 6"/>
          <p:cNvGrpSpPr/>
          <p:nvPr/>
        </p:nvGrpSpPr>
        <p:grpSpPr>
          <a:xfrm>
            <a:off x="611048" y="9534525"/>
            <a:ext cx="1730016" cy="547688"/>
            <a:chOff x="0" y="0"/>
            <a:chExt cx="2306688" cy="730250"/>
          </a:xfrm>
        </p:grpSpPr>
        <p:sp>
          <p:nvSpPr>
            <p:cNvPr id="7" name="Freeform 7"/>
            <p:cNvSpPr/>
            <p:nvPr/>
          </p:nvSpPr>
          <p:spPr>
            <a:xfrm>
              <a:off x="0" y="0"/>
              <a:ext cx="2306688" cy="730250"/>
            </a:xfrm>
            <a:custGeom>
              <a:avLst/>
              <a:gdLst/>
              <a:ahLst/>
              <a:cxnLst/>
              <a:rect l="l" t="t" r="r" b="b"/>
              <a:pathLst>
                <a:path w="2306688" h="730250">
                  <a:moveTo>
                    <a:pt x="0" y="0"/>
                  </a:moveTo>
                  <a:lnTo>
                    <a:pt x="2306688" y="0"/>
                  </a:lnTo>
                  <a:lnTo>
                    <a:pt x="2306688" y="730250"/>
                  </a:lnTo>
                  <a:lnTo>
                    <a:pt x="0" y="730250"/>
                  </a:lnTo>
                  <a:close/>
                </a:path>
              </a:pathLst>
            </a:custGeom>
            <a:blipFill>
              <a:blip r:embed="rId3">
                <a:alphaModFix amt="0"/>
              </a:blip>
              <a:stretch>
                <a:fillRect t="-11548" b="-11548"/>
              </a:stretch>
            </a:blipFill>
          </p:spPr>
          <p:txBody>
            <a:bodyPr/>
            <a:lstStyle/>
            <a:p>
              <a:endParaRPr lang="en-US"/>
            </a:p>
          </p:txBody>
        </p:sp>
        <p:sp>
          <p:nvSpPr>
            <p:cNvPr id="8" name="TextBox 8"/>
            <p:cNvSpPr txBox="1"/>
            <p:nvPr/>
          </p:nvSpPr>
          <p:spPr>
            <a:xfrm>
              <a:off x="0" y="0"/>
              <a:ext cx="2306688"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14/08/2026</a:t>
              </a:r>
            </a:p>
          </p:txBody>
        </p:sp>
      </p:grpSp>
      <p:grpSp>
        <p:nvGrpSpPr>
          <p:cNvPr id="9" name="Group 9"/>
          <p:cNvGrpSpPr/>
          <p:nvPr/>
        </p:nvGrpSpPr>
        <p:grpSpPr>
          <a:xfrm>
            <a:off x="2370268" y="9534525"/>
            <a:ext cx="6172200" cy="547688"/>
            <a:chOff x="0" y="0"/>
            <a:chExt cx="8229600" cy="730250"/>
          </a:xfrm>
        </p:grpSpPr>
        <p:sp>
          <p:nvSpPr>
            <p:cNvPr id="10" name="Freeform 10"/>
            <p:cNvSpPr/>
            <p:nvPr/>
          </p:nvSpPr>
          <p:spPr>
            <a:xfrm>
              <a:off x="0" y="0"/>
              <a:ext cx="8229600" cy="730250"/>
            </a:xfrm>
            <a:custGeom>
              <a:avLst/>
              <a:gdLst/>
              <a:ahLst/>
              <a:cxnLst/>
              <a:rect l="l" t="t" r="r" b="b"/>
              <a:pathLst>
                <a:path w="8229600" h="730250">
                  <a:moveTo>
                    <a:pt x="0" y="0"/>
                  </a:moveTo>
                  <a:lnTo>
                    <a:pt x="8229600" y="0"/>
                  </a:lnTo>
                  <a:lnTo>
                    <a:pt x="8229600" y="730250"/>
                  </a:lnTo>
                  <a:lnTo>
                    <a:pt x="0" y="730250"/>
                  </a:lnTo>
                  <a:close/>
                </a:path>
              </a:pathLst>
            </a:custGeom>
            <a:blipFill>
              <a:blip r:embed="rId3">
                <a:alphaModFix amt="0"/>
              </a:blip>
              <a:stretch>
                <a:fillRect t="-169587" b="-169587"/>
              </a:stretch>
            </a:blipFill>
          </p:spPr>
          <p:txBody>
            <a:bodyPr/>
            <a:lstStyle/>
            <a:p>
              <a:endParaRPr lang="en-US"/>
            </a:p>
          </p:txBody>
        </p:sp>
        <p:sp>
          <p:nvSpPr>
            <p:cNvPr id="11" name="TextBox 11"/>
            <p:cNvSpPr txBox="1"/>
            <p:nvPr/>
          </p:nvSpPr>
          <p:spPr>
            <a:xfrm>
              <a:off x="0" y="0"/>
              <a:ext cx="8229600" cy="730250"/>
            </a:xfrm>
            <a:prstGeom prst="rect">
              <a:avLst/>
            </a:prstGeom>
          </p:spPr>
          <p:txBody>
            <a:bodyPr lIns="0" tIns="0" rIns="0" bIns="0" rtlCol="0" anchor="ctr"/>
            <a:lstStyle/>
            <a:p>
              <a:pPr algn="l">
                <a:lnSpc>
                  <a:spcPts val="2160"/>
                </a:lnSpc>
              </a:pPr>
              <a:r>
                <a:rPr lang="en-US" sz="1800">
                  <a:solidFill>
                    <a:srgbClr val="9D9FA2"/>
                  </a:solidFill>
                  <a:latin typeface="DM Sans"/>
                  <a:ea typeface="DM Sans"/>
                  <a:cs typeface="DM Sans"/>
                  <a:sym typeface="DM Sans"/>
                </a:rPr>
                <a:t>CLEANHYPRO Democase – Electrogenos</a:t>
              </a:r>
            </a:p>
          </p:txBody>
        </p:sp>
      </p:grpSp>
      <p:grpSp>
        <p:nvGrpSpPr>
          <p:cNvPr id="12" name="Group 12"/>
          <p:cNvGrpSpPr/>
          <p:nvPr/>
        </p:nvGrpSpPr>
        <p:grpSpPr>
          <a:xfrm>
            <a:off x="16703011" y="9534525"/>
            <a:ext cx="865918" cy="547688"/>
            <a:chOff x="0" y="0"/>
            <a:chExt cx="1154557" cy="730250"/>
          </a:xfrm>
        </p:grpSpPr>
        <p:sp>
          <p:nvSpPr>
            <p:cNvPr id="13" name="Freeform 13"/>
            <p:cNvSpPr/>
            <p:nvPr/>
          </p:nvSpPr>
          <p:spPr>
            <a:xfrm>
              <a:off x="0" y="0"/>
              <a:ext cx="1154560" cy="730250"/>
            </a:xfrm>
            <a:custGeom>
              <a:avLst/>
              <a:gdLst/>
              <a:ahLst/>
              <a:cxnLst/>
              <a:rect l="l" t="t" r="r" b="b"/>
              <a:pathLst>
                <a:path w="1154560" h="730250">
                  <a:moveTo>
                    <a:pt x="0" y="0"/>
                  </a:moveTo>
                  <a:lnTo>
                    <a:pt x="1154560" y="0"/>
                  </a:lnTo>
                  <a:lnTo>
                    <a:pt x="1154560" y="730250"/>
                  </a:lnTo>
                  <a:lnTo>
                    <a:pt x="0" y="730250"/>
                  </a:lnTo>
                  <a:close/>
                </a:path>
              </a:pathLst>
            </a:custGeom>
            <a:blipFill>
              <a:blip r:embed="rId3">
                <a:alphaModFix amt="0"/>
              </a:blip>
              <a:stretch>
                <a:fillRect l="-31151" r="-31150"/>
              </a:stretch>
            </a:blipFill>
          </p:spPr>
          <p:txBody>
            <a:bodyPr/>
            <a:lstStyle/>
            <a:p>
              <a:endParaRPr lang="en-US"/>
            </a:p>
          </p:txBody>
        </p:sp>
        <p:sp>
          <p:nvSpPr>
            <p:cNvPr id="14" name="TextBox 14"/>
            <p:cNvSpPr txBox="1"/>
            <p:nvPr/>
          </p:nvSpPr>
          <p:spPr>
            <a:xfrm>
              <a:off x="0" y="0"/>
              <a:ext cx="1154557" cy="730250"/>
            </a:xfrm>
            <a:prstGeom prst="rect">
              <a:avLst/>
            </a:prstGeom>
          </p:spPr>
          <p:txBody>
            <a:bodyPr lIns="0" tIns="0" rIns="0" bIns="0" rtlCol="0" anchor="ctr"/>
            <a:lstStyle/>
            <a:p>
              <a:pPr algn="r">
                <a:lnSpc>
                  <a:spcPts val="2160"/>
                </a:lnSpc>
              </a:pPr>
              <a:r>
                <a:rPr lang="en-US" sz="1800">
                  <a:solidFill>
                    <a:srgbClr val="9D9FA2"/>
                  </a:solidFill>
                  <a:latin typeface="DM Sans"/>
                  <a:ea typeface="DM Sans"/>
                  <a:cs typeface="DM Sans"/>
                  <a:sym typeface="DM Sans"/>
                </a:rPr>
                <a:t>6</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descr="A close-up of a white circle  Description automatically generated"/>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2"/>
              <a:stretch>
                <a:fillRect/>
              </a:stretch>
            </a:blipFill>
          </p:spPr>
          <p:txBody>
            <a:bodyPr/>
            <a:lstStyle/>
            <a:p>
              <a:endParaRPr lang="en-US"/>
            </a:p>
          </p:txBody>
        </p:sp>
      </p:grpSp>
      <p:sp>
        <p:nvSpPr>
          <p:cNvPr id="4" name="TextBox 4"/>
          <p:cNvSpPr txBox="1"/>
          <p:nvPr/>
        </p:nvSpPr>
        <p:spPr>
          <a:xfrm>
            <a:off x="3730952" y="9248251"/>
            <a:ext cx="13746537" cy="677037"/>
          </a:xfrm>
          <a:prstGeom prst="rect">
            <a:avLst/>
          </a:prstGeom>
        </p:spPr>
        <p:txBody>
          <a:bodyPr lIns="0" tIns="0" rIns="0" bIns="0" rtlCol="0" anchor="t">
            <a:spAutoFit/>
          </a:bodyPr>
          <a:lstStyle/>
          <a:p>
            <a:pPr algn="l">
              <a:lnSpc>
                <a:spcPts val="1799"/>
              </a:lnSpc>
            </a:pPr>
            <a:r>
              <a:rPr lang="en-US" sz="1380">
                <a:solidFill>
                  <a:srgbClr val="74777B"/>
                </a:solidFill>
                <a:latin typeface="DM Sans"/>
                <a:ea typeface="DM Sans"/>
                <a:cs typeface="DM Sans"/>
                <a:sym typeface="DM Sans"/>
              </a:rPr>
              <a:t>This project has received funding from the European Union’s Horizon Europe research and innovation programme. Views and opinions expressed are however those of the author(s) only and do not necessarily reflect those of the European Union or the European Innovation Council and SMEs Executive Agency (EISMEA). Neither the European Union nor the granting authority can be held responsible for them</a:t>
            </a:r>
          </a:p>
        </p:txBody>
      </p:sp>
      <p:grpSp>
        <p:nvGrpSpPr>
          <p:cNvPr id="5" name="Group 5"/>
          <p:cNvGrpSpPr/>
          <p:nvPr/>
        </p:nvGrpSpPr>
        <p:grpSpPr>
          <a:xfrm>
            <a:off x="14819243" y="469563"/>
            <a:ext cx="2853576" cy="1409005"/>
            <a:chOff x="0" y="0"/>
            <a:chExt cx="3804768" cy="1878673"/>
          </a:xfrm>
        </p:grpSpPr>
        <p:sp>
          <p:nvSpPr>
            <p:cNvPr id="6" name="Freeform 6" descr="A logo with a black background  Description automatically generated"/>
            <p:cNvSpPr/>
            <p:nvPr/>
          </p:nvSpPr>
          <p:spPr>
            <a:xfrm>
              <a:off x="0" y="0"/>
              <a:ext cx="3804793" cy="1878711"/>
            </a:xfrm>
            <a:custGeom>
              <a:avLst/>
              <a:gdLst/>
              <a:ahLst/>
              <a:cxnLst/>
              <a:rect l="l" t="t" r="r" b="b"/>
              <a:pathLst>
                <a:path w="3804793" h="1878711">
                  <a:moveTo>
                    <a:pt x="0" y="0"/>
                  </a:moveTo>
                  <a:lnTo>
                    <a:pt x="3804793" y="0"/>
                  </a:lnTo>
                  <a:lnTo>
                    <a:pt x="3804793" y="1878711"/>
                  </a:lnTo>
                  <a:lnTo>
                    <a:pt x="0" y="1878711"/>
                  </a:lnTo>
                  <a:lnTo>
                    <a:pt x="0" y="0"/>
                  </a:lnTo>
                  <a:close/>
                </a:path>
              </a:pathLst>
            </a:custGeom>
            <a:blipFill>
              <a:blip r:embed="rId3"/>
              <a:stretch>
                <a:fillRect b="2"/>
              </a:stretch>
            </a:blipFill>
          </p:spPr>
          <p:txBody>
            <a:bodyPr/>
            <a:lstStyle/>
            <a:p>
              <a:endParaRPr lang="en-US"/>
            </a:p>
          </p:txBody>
        </p:sp>
      </p:grpSp>
      <p:grpSp>
        <p:nvGrpSpPr>
          <p:cNvPr id="7" name="Group 7"/>
          <p:cNvGrpSpPr/>
          <p:nvPr/>
        </p:nvGrpSpPr>
        <p:grpSpPr>
          <a:xfrm>
            <a:off x="611048" y="9247956"/>
            <a:ext cx="2810751" cy="589683"/>
            <a:chOff x="0" y="0"/>
            <a:chExt cx="3747668" cy="786244"/>
          </a:xfrm>
        </p:grpSpPr>
        <p:sp>
          <p:nvSpPr>
            <p:cNvPr id="8" name="Freeform 8" descr="A blue text on a black background  Description automatically generated"/>
            <p:cNvSpPr/>
            <p:nvPr/>
          </p:nvSpPr>
          <p:spPr>
            <a:xfrm>
              <a:off x="0" y="0"/>
              <a:ext cx="3747643" cy="786257"/>
            </a:xfrm>
            <a:custGeom>
              <a:avLst/>
              <a:gdLst/>
              <a:ahLst/>
              <a:cxnLst/>
              <a:rect l="l" t="t" r="r" b="b"/>
              <a:pathLst>
                <a:path w="3747643" h="786257">
                  <a:moveTo>
                    <a:pt x="0" y="0"/>
                  </a:moveTo>
                  <a:lnTo>
                    <a:pt x="3747643" y="0"/>
                  </a:lnTo>
                  <a:lnTo>
                    <a:pt x="3747643" y="786257"/>
                  </a:lnTo>
                  <a:lnTo>
                    <a:pt x="0" y="786257"/>
                  </a:lnTo>
                  <a:lnTo>
                    <a:pt x="0" y="0"/>
                  </a:lnTo>
                  <a:close/>
                </a:path>
              </a:pathLst>
            </a:custGeom>
            <a:blipFill>
              <a:blip r:embed="rId4"/>
              <a:stretch>
                <a:fillRect b="1"/>
              </a:stretch>
            </a:blipFill>
          </p:spPr>
          <p:txBody>
            <a:bodyPr/>
            <a:lstStyle/>
            <a:p>
              <a:endParaRPr lang="en-US"/>
            </a:p>
          </p:txBody>
        </p:sp>
      </p:grpSp>
      <p:sp>
        <p:nvSpPr>
          <p:cNvPr id="9" name="TextBox 9"/>
          <p:cNvSpPr txBox="1"/>
          <p:nvPr/>
        </p:nvSpPr>
        <p:spPr>
          <a:xfrm>
            <a:off x="2841012" y="2790228"/>
            <a:ext cx="11655333" cy="871804"/>
          </a:xfrm>
          <a:prstGeom prst="rect">
            <a:avLst/>
          </a:prstGeom>
        </p:spPr>
        <p:txBody>
          <a:bodyPr lIns="0" tIns="0" rIns="0" bIns="0" rtlCol="0" anchor="t">
            <a:spAutoFit/>
          </a:bodyPr>
          <a:lstStyle/>
          <a:p>
            <a:pPr algn="ctr">
              <a:lnSpc>
                <a:spcPts val="4750"/>
              </a:lnSpc>
              <a:buNone/>
            </a:pPr>
            <a:r>
              <a:rPr lang="en-GB" sz="4400" b="1">
                <a:solidFill>
                  <a:srgbClr val="31B672"/>
                </a:solidFill>
                <a:latin typeface="DM Sans Bold"/>
                <a:ea typeface="DM Sans Bold"/>
                <a:cs typeface="DM Sans Bold"/>
                <a:sym typeface="DM Sans Bold"/>
              </a:rPr>
              <a:t>Testing low-cost electrolysis on real renewable power</a:t>
            </a:r>
          </a:p>
        </p:txBody>
      </p:sp>
      <p:sp>
        <p:nvSpPr>
          <p:cNvPr id="10" name="TextBox 10"/>
          <p:cNvSpPr txBox="1"/>
          <p:nvPr/>
        </p:nvSpPr>
        <p:spPr>
          <a:xfrm>
            <a:off x="611048" y="5850000"/>
            <a:ext cx="14000000" cy="1950339"/>
          </a:xfrm>
          <a:prstGeom prst="rect">
            <a:avLst/>
          </a:prstGeom>
        </p:spPr>
        <p:txBody>
          <a:bodyPr lIns="0" tIns="0" rIns="0" bIns="0" rtlCol="0" anchor="t">
            <a:spAutoFit/>
          </a:bodyPr>
          <a:lstStyle/>
          <a:p>
            <a:pPr algn="l">
              <a:lnSpc>
                <a:spcPts val="4300"/>
              </a:lnSpc>
              <a:spcAft>
                <a:spcPts val="900"/>
              </a:spcAft>
              <a:buNone/>
            </a:pPr>
            <a:r>
              <a:rPr lang="en-GB" sz="3600" b="1">
                <a:solidFill>
                  <a:srgbClr val="2976BC"/>
                </a:solidFill>
                <a:latin typeface="DM Sans Bold"/>
                <a:ea typeface="DM Sans Bold"/>
                <a:cs typeface="DM Sans Bold"/>
                <a:sym typeface="DM Sans Bold"/>
              </a:rPr>
              <a:t>Contact</a:t>
            </a:r>
          </a:p>
          <a:p>
            <a:pPr algn="l">
              <a:lnSpc>
                <a:spcPts val="3650"/>
              </a:lnSpc>
              <a:spcAft>
                <a:spcPts val="700"/>
              </a:spcAft>
              <a:buNone/>
            </a:pPr>
            <a:r>
              <a:rPr lang="en-GB" sz="3000" b="1">
                <a:solidFill>
                  <a:srgbClr val="74777B"/>
                </a:solidFill>
                <a:latin typeface="DM Sans Bold"/>
                <a:ea typeface="DM Sans Bold"/>
                <a:cs typeface="DM Sans Bold"/>
                <a:sym typeface="DM Sans Bold"/>
              </a:rPr>
              <a:t>Augusto Bartolome</a:t>
            </a:r>
            <a:r>
              <a:rPr lang="en-GB" sz="3000">
                <a:solidFill>
                  <a:srgbClr val="74777B"/>
                </a:solidFill>
                <a:latin typeface="DM Sans"/>
                <a:ea typeface="DM Sans"/>
                <a:cs typeface="DM Sans"/>
                <a:sym typeface="DM Sans"/>
              </a:rPr>
              <a:t>  ·  Co-founder &amp; CTO, Electrogenos  ·  augusto@electrogenos.com</a:t>
            </a:r>
          </a:p>
          <a:p>
            <a:pPr algn="l">
              <a:lnSpc>
                <a:spcPts val="3650"/>
              </a:lnSpc>
              <a:buNone/>
            </a:pPr>
            <a:r>
              <a:rPr lang="en-GB" sz="3000" b="1">
                <a:solidFill>
                  <a:srgbClr val="74777B"/>
                </a:solidFill>
                <a:latin typeface="DM Sans Bold"/>
                <a:ea typeface="DM Sans Bold"/>
                <a:cs typeface="DM Sans Bold"/>
                <a:sym typeface="DM Sans Bold"/>
              </a:rPr>
              <a:t>Harshit Dhanani</a:t>
            </a:r>
            <a:r>
              <a:rPr lang="en-GB" sz="3000">
                <a:solidFill>
                  <a:srgbClr val="74777B"/>
                </a:solidFill>
                <a:latin typeface="DM Sans"/>
                <a:ea typeface="DM Sans"/>
                <a:cs typeface="DM Sans"/>
                <a:sym typeface="DM Sans"/>
              </a:rPr>
              <a:t>  ·  BTU Cottbus-Senftenberg  ·  harshit.dhanani@b-tu.de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TotalTime>
  <Words>737</Words>
  <Application>Microsoft Office PowerPoint</Application>
  <PresentationFormat>Personalizado</PresentationFormat>
  <Paragraphs>48</Paragraphs>
  <Slides>7</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7</vt:i4>
      </vt:variant>
    </vt:vector>
  </HeadingPairs>
  <TitlesOfParts>
    <vt:vector size="13" baseType="lpstr">
      <vt:lpstr>DM Sans</vt:lpstr>
      <vt:lpstr>Arial</vt:lpstr>
      <vt:lpstr>DM Sans Bold</vt:lpstr>
      <vt:lpstr>Calibri</vt:lpstr>
      <vt:lpstr>Aptos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CLEANHYPRO template for democase publication.pptx</dc:title>
  <cp:lastModifiedBy>Goes, Bart</cp:lastModifiedBy>
  <cp:revision>3</cp:revision>
  <cp:lastPrinted>2026-09-01T10:24:05Z</cp:lastPrinted>
  <dcterms:created xsi:type="dcterms:W3CDTF">2006-08-16T00:00:00Z</dcterms:created>
  <dcterms:modified xsi:type="dcterms:W3CDTF">2026-09-01T13:43:24Z</dcterms:modified>
  <dc:identifier>DAHHeuq0QqM</dc:identifier>
</cp:coreProperties>
</file>