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Lst>
  <p:sldSz cx="18288000" cy="10287000"/>
  <p:notesSz cx="6858000" cy="9144000"/>
  <p:embeddedFontLst>
    <p:embeddedFont>
      <p:font typeface="Calibri" panose="020F0502020204030204" pitchFamily="34" charset="0"/>
      <p:regular r:id="rId9"/>
      <p:bold r:id="rId10"/>
      <p:italic r:id="rId11"/>
      <p:boldItalic r:id="rId12"/>
    </p:embeddedFont>
    <p:embeddedFont>
      <p:font typeface="DM Sans" panose="020B0604020202020204" charset="0"/>
      <p:regular r:id="rId13"/>
      <p:bold r:id="rId14"/>
      <p:italic r:id="rId15"/>
      <p:boldItalic r:id="rId16"/>
    </p:embeddedFont>
    <p:embeddedFont>
      <p:font typeface="DM Sans Bold"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2976BC"/>
    <a:srgbClr val="E4F5EC"/>
    <a:srgbClr val="4F81BD"/>
    <a:srgbClr val="3166A6"/>
    <a:srgbClr val="336A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5" d="100"/>
          <a:sy n="35" d="100"/>
        </p:scale>
        <p:origin x="19" y="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5.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image" Target="../media/image6.jpe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7.emf"/><Relationship Id="rId5" Type="http://schemas.openxmlformats.org/officeDocument/2006/relationships/package" Target="../embeddings/Microsoft_Excel_Worksheet.xlsx"/><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8100"/>
            <a:ext cx="18288000" cy="10287000"/>
            <a:chOff x="0" y="0"/>
            <a:chExt cx="24384000" cy="13716000"/>
          </a:xfrm>
        </p:grpSpPr>
        <p:sp>
          <p:nvSpPr>
            <p:cNvPr id="3" name="Freeform 3" descr="A close-up of a white circle  Description automatically generated"/>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a:ln>
              <a:solidFill>
                <a:srgbClr val="E4F5EC"/>
              </a:solidFill>
            </a:ln>
          </p:spPr>
          <p:txBody>
            <a:bodyPr/>
            <a:lstStyle/>
            <a:p>
              <a:endParaRPr lang="en-US"/>
            </a:p>
          </p:txBody>
        </p:sp>
      </p:grpSp>
      <p:grpSp>
        <p:nvGrpSpPr>
          <p:cNvPr id="5" name="Group 5"/>
          <p:cNvGrpSpPr/>
          <p:nvPr/>
        </p:nvGrpSpPr>
        <p:grpSpPr>
          <a:xfrm>
            <a:off x="14819243" y="469563"/>
            <a:ext cx="2853576" cy="1409005"/>
            <a:chOff x="0" y="0"/>
            <a:chExt cx="3804768" cy="1878673"/>
          </a:xfrm>
        </p:grpSpPr>
        <p:sp>
          <p:nvSpPr>
            <p:cNvPr id="6" name="Freeform 6" descr="A logo with a black background  Description automatically generated"/>
            <p:cNvSpPr/>
            <p:nvPr/>
          </p:nvSpPr>
          <p:spPr>
            <a:xfrm>
              <a:off x="0" y="0"/>
              <a:ext cx="3804793" cy="1878711"/>
            </a:xfrm>
            <a:custGeom>
              <a:avLst/>
              <a:gdLst/>
              <a:ahLst/>
              <a:cxnLst/>
              <a:rect l="l" t="t" r="r" b="b"/>
              <a:pathLst>
                <a:path w="3804793" h="1878711">
                  <a:moveTo>
                    <a:pt x="0" y="0"/>
                  </a:moveTo>
                  <a:lnTo>
                    <a:pt x="3804793" y="0"/>
                  </a:lnTo>
                  <a:lnTo>
                    <a:pt x="3804793" y="1878711"/>
                  </a:lnTo>
                  <a:lnTo>
                    <a:pt x="0" y="1878711"/>
                  </a:lnTo>
                  <a:lnTo>
                    <a:pt x="0" y="0"/>
                  </a:lnTo>
                  <a:close/>
                </a:path>
              </a:pathLst>
            </a:custGeom>
            <a:blipFill>
              <a:blip r:embed="rId3"/>
              <a:stretch>
                <a:fillRect b="2"/>
              </a:stretch>
            </a:blipFill>
          </p:spPr>
          <p:txBody>
            <a:bodyPr/>
            <a:lstStyle/>
            <a:p>
              <a:endParaRPr lang="en-US"/>
            </a:p>
          </p:txBody>
        </p:sp>
      </p:grpSp>
      <p:grpSp>
        <p:nvGrpSpPr>
          <p:cNvPr id="7" name="Group 7"/>
          <p:cNvGrpSpPr/>
          <p:nvPr/>
        </p:nvGrpSpPr>
        <p:grpSpPr>
          <a:xfrm>
            <a:off x="611048" y="9247956"/>
            <a:ext cx="2810751" cy="589683"/>
            <a:chOff x="0" y="0"/>
            <a:chExt cx="3747668" cy="786244"/>
          </a:xfrm>
        </p:grpSpPr>
        <p:sp>
          <p:nvSpPr>
            <p:cNvPr id="8" name="Freeform 8" descr="A blue text on a black background  Description automatically generated"/>
            <p:cNvSpPr/>
            <p:nvPr/>
          </p:nvSpPr>
          <p:spPr>
            <a:xfrm>
              <a:off x="0" y="0"/>
              <a:ext cx="3747643" cy="786257"/>
            </a:xfrm>
            <a:custGeom>
              <a:avLst/>
              <a:gdLst/>
              <a:ahLst/>
              <a:cxnLst/>
              <a:rect l="l" t="t" r="r" b="b"/>
              <a:pathLst>
                <a:path w="3747643" h="786257">
                  <a:moveTo>
                    <a:pt x="0" y="0"/>
                  </a:moveTo>
                  <a:lnTo>
                    <a:pt x="3747643" y="0"/>
                  </a:lnTo>
                  <a:lnTo>
                    <a:pt x="3747643" y="786257"/>
                  </a:lnTo>
                  <a:lnTo>
                    <a:pt x="0" y="786257"/>
                  </a:lnTo>
                  <a:lnTo>
                    <a:pt x="0" y="0"/>
                  </a:lnTo>
                  <a:close/>
                </a:path>
              </a:pathLst>
            </a:custGeom>
            <a:blipFill>
              <a:blip r:embed="rId4"/>
              <a:stretch>
                <a:fillRect b="1"/>
              </a:stretch>
            </a:blipFill>
          </p:spPr>
          <p:txBody>
            <a:bodyPr/>
            <a:lstStyle/>
            <a:p>
              <a:endParaRPr lang="en-US"/>
            </a:p>
          </p:txBody>
        </p:sp>
      </p:grpSp>
      <p:sp>
        <p:nvSpPr>
          <p:cNvPr id="9" name="TextBox 9"/>
          <p:cNvSpPr txBox="1"/>
          <p:nvPr/>
        </p:nvSpPr>
        <p:spPr>
          <a:xfrm>
            <a:off x="2929423" y="771501"/>
            <a:ext cx="11655333" cy="871804"/>
          </a:xfrm>
          <a:prstGeom prst="rect">
            <a:avLst/>
          </a:prstGeom>
        </p:spPr>
        <p:txBody>
          <a:bodyPr lIns="0" tIns="0" rIns="0" bIns="0" rtlCol="0" anchor="t">
            <a:spAutoFit/>
          </a:bodyPr>
          <a:lstStyle/>
          <a:p>
            <a:pPr algn="ctr">
              <a:lnSpc>
                <a:spcPts val="6480"/>
              </a:lnSpc>
            </a:pPr>
            <a:r>
              <a:rPr lang="en-US" sz="6000" b="1" dirty="0" err="1">
                <a:solidFill>
                  <a:srgbClr val="31B672"/>
                </a:solidFill>
                <a:latin typeface="DM Sans Bold"/>
                <a:ea typeface="DM Sans Bold"/>
                <a:cs typeface="DM Sans Bold"/>
                <a:sym typeface="DM Sans Bold"/>
              </a:rPr>
              <a:t>NanoMEA</a:t>
            </a:r>
            <a:endParaRPr lang="en-US" sz="6000" b="1" dirty="0">
              <a:solidFill>
                <a:srgbClr val="31B672"/>
              </a:solidFill>
              <a:latin typeface="DM Sans Bold"/>
              <a:ea typeface="DM Sans Bold"/>
              <a:cs typeface="DM Sans Bold"/>
              <a:sym typeface="DM Sans Bold"/>
            </a:endParaRPr>
          </a:p>
        </p:txBody>
      </p:sp>
      <p:sp>
        <p:nvSpPr>
          <p:cNvPr id="11" name="ZoneTexte 10">
            <a:extLst>
              <a:ext uri="{FF2B5EF4-FFF2-40B4-BE49-F238E27FC236}">
                <a16:creationId xmlns:a16="http://schemas.microsoft.com/office/drawing/2014/main" id="{9BB01E94-26C3-41DB-99FD-99E9F97D7A9A}"/>
              </a:ext>
            </a:extLst>
          </p:cNvPr>
          <p:cNvSpPr txBox="1"/>
          <p:nvPr/>
        </p:nvSpPr>
        <p:spPr>
          <a:xfrm>
            <a:off x="2781877" y="1908587"/>
            <a:ext cx="14187177" cy="1815882"/>
          </a:xfrm>
          <a:prstGeom prst="rect">
            <a:avLst/>
          </a:prstGeom>
          <a:noFill/>
        </p:spPr>
        <p:txBody>
          <a:bodyPr wrap="square" rtlCol="0">
            <a:spAutoFit/>
          </a:bodyPr>
          <a:lstStyle/>
          <a:p>
            <a:pPr algn="ctr"/>
            <a:r>
              <a:rPr lang="fr-FR" sz="2800" dirty="0"/>
              <a:t>NANOMEA </a:t>
            </a:r>
            <a:r>
              <a:rPr lang="fr-FR" sz="2800" dirty="0" err="1"/>
              <a:t>aims</a:t>
            </a:r>
            <a:r>
              <a:rPr lang="fr-FR" sz="2800" dirty="0"/>
              <a:t> to </a:t>
            </a:r>
            <a:r>
              <a:rPr lang="fr-FR" sz="2800" dirty="0" err="1"/>
              <a:t>bring</a:t>
            </a:r>
            <a:r>
              <a:rPr lang="fr-FR" sz="2800" dirty="0"/>
              <a:t> a </a:t>
            </a:r>
            <a:r>
              <a:rPr lang="fr-FR" sz="2800" dirty="0" err="1"/>
              <a:t>catalyst</a:t>
            </a:r>
            <a:r>
              <a:rPr lang="fr-FR" sz="2800" dirty="0"/>
              <a:t> supplier to </a:t>
            </a:r>
            <a:r>
              <a:rPr lang="fr-FR" sz="2800" dirty="0" err="1"/>
              <a:t>automated</a:t>
            </a:r>
            <a:r>
              <a:rPr lang="fr-FR" sz="2800" dirty="0"/>
              <a:t> </a:t>
            </a:r>
            <a:r>
              <a:rPr lang="fr-FR" sz="2800" dirty="0" err="1"/>
              <a:t>electrodes</a:t>
            </a:r>
            <a:r>
              <a:rPr lang="fr-FR" sz="2800" dirty="0"/>
              <a:t> </a:t>
            </a:r>
            <a:r>
              <a:rPr lang="fr-FR" sz="2800" dirty="0" err="1"/>
              <a:t>manufacturing</a:t>
            </a:r>
            <a:r>
              <a:rPr lang="fr-FR" sz="2800" dirty="0"/>
              <a:t> for AEMWE application. A consortium </a:t>
            </a:r>
            <a:r>
              <a:rPr lang="fr-FR" sz="2800" dirty="0" err="1"/>
              <a:t>composed</a:t>
            </a:r>
            <a:r>
              <a:rPr lang="fr-FR" sz="2800" dirty="0"/>
              <a:t> by C2CAT (</a:t>
            </a:r>
            <a:r>
              <a:rPr lang="fr-FR" sz="2800" dirty="0" err="1"/>
              <a:t>small</a:t>
            </a:r>
            <a:r>
              <a:rPr lang="fr-FR" sz="2800" dirty="0"/>
              <a:t> </a:t>
            </a:r>
            <a:r>
              <a:rPr lang="fr-FR" sz="2800" dirty="0" err="1"/>
              <a:t>company</a:t>
            </a:r>
            <a:r>
              <a:rPr lang="fr-FR" sz="2800" dirty="0"/>
              <a:t> in Holland),  TECNALIA (RTO in Spain) and CEA (RTO in France) are </a:t>
            </a:r>
            <a:r>
              <a:rPr lang="fr-FR" sz="2800" dirty="0" err="1"/>
              <a:t>joining</a:t>
            </a:r>
            <a:r>
              <a:rPr lang="fr-FR" sz="2800" dirty="0"/>
              <a:t> </a:t>
            </a:r>
            <a:r>
              <a:rPr lang="fr-FR" sz="2800" dirty="0" err="1"/>
              <a:t>their</a:t>
            </a:r>
            <a:r>
              <a:rPr lang="fr-FR" sz="2800" dirty="0"/>
              <a:t> expertises in </a:t>
            </a:r>
            <a:r>
              <a:rPr lang="fr-FR" sz="2800" dirty="0" err="1"/>
              <a:t>order</a:t>
            </a:r>
            <a:r>
              <a:rPr lang="fr-FR" sz="2800" dirty="0"/>
              <a:t> </a:t>
            </a:r>
            <a:r>
              <a:rPr lang="fr-FR" sz="2800" dirty="0" err="1"/>
              <a:t>provide</a:t>
            </a:r>
            <a:r>
              <a:rPr lang="fr-FR" sz="2800" dirty="0"/>
              <a:t> </a:t>
            </a:r>
            <a:r>
              <a:rPr lang="fr-FR" sz="2800" dirty="0" err="1"/>
              <a:t>advanced</a:t>
            </a:r>
            <a:r>
              <a:rPr lang="fr-FR" sz="2800" dirty="0"/>
              <a:t> commercial </a:t>
            </a:r>
            <a:r>
              <a:rPr lang="fr-FR" sz="2800" dirty="0" err="1"/>
              <a:t>electrodes</a:t>
            </a:r>
            <a:r>
              <a:rPr lang="fr-FR" sz="2800" dirty="0"/>
              <a:t> for </a:t>
            </a:r>
            <a:r>
              <a:rPr lang="fr-FR" sz="2800" dirty="0" err="1"/>
              <a:t>low</a:t>
            </a:r>
            <a:r>
              <a:rPr lang="fr-FR" sz="2800" dirty="0"/>
              <a:t> </a:t>
            </a:r>
            <a:r>
              <a:rPr lang="fr-FR" sz="2800" dirty="0" err="1"/>
              <a:t>cost</a:t>
            </a:r>
            <a:r>
              <a:rPr lang="fr-FR" sz="2800" dirty="0"/>
              <a:t> and </a:t>
            </a:r>
            <a:r>
              <a:rPr lang="fr-FR" sz="2800" dirty="0" err="1"/>
              <a:t>renewable</a:t>
            </a:r>
            <a:r>
              <a:rPr lang="fr-FR" sz="2800" dirty="0"/>
              <a:t> </a:t>
            </a:r>
            <a:r>
              <a:rPr lang="fr-FR" sz="2800" dirty="0" err="1"/>
              <a:t>hydrogen</a:t>
            </a:r>
            <a:r>
              <a:rPr lang="fr-FR" sz="2800" dirty="0"/>
              <a:t> production.</a:t>
            </a:r>
          </a:p>
        </p:txBody>
      </p:sp>
      <p:sp>
        <p:nvSpPr>
          <p:cNvPr id="26" name="ZoneTexte 25">
            <a:extLst>
              <a:ext uri="{FF2B5EF4-FFF2-40B4-BE49-F238E27FC236}">
                <a16:creationId xmlns:a16="http://schemas.microsoft.com/office/drawing/2014/main" id="{6981CAB6-451E-40D5-BCB4-CDECC4F6AFD8}"/>
              </a:ext>
            </a:extLst>
          </p:cNvPr>
          <p:cNvSpPr txBox="1"/>
          <p:nvPr/>
        </p:nvSpPr>
        <p:spPr>
          <a:xfrm>
            <a:off x="12492061" y="4052316"/>
            <a:ext cx="4341628" cy="523220"/>
          </a:xfrm>
          <a:prstGeom prst="rect">
            <a:avLst/>
          </a:prstGeom>
          <a:noFill/>
        </p:spPr>
        <p:txBody>
          <a:bodyPr wrap="square" rtlCol="0">
            <a:spAutoFit/>
          </a:bodyPr>
          <a:lstStyle/>
          <a:p>
            <a:r>
              <a:rPr lang="fr-FR" sz="2800" b="1" dirty="0"/>
              <a:t>Main </a:t>
            </a:r>
            <a:r>
              <a:rPr lang="fr-FR" sz="2800" b="1" dirty="0" err="1"/>
              <a:t>Achievements</a:t>
            </a:r>
            <a:endParaRPr lang="fr-FR" sz="2800" b="1" dirty="0"/>
          </a:p>
        </p:txBody>
      </p:sp>
      <p:cxnSp>
        <p:nvCxnSpPr>
          <p:cNvPr id="28" name="Connecteur droit 27">
            <a:extLst>
              <a:ext uri="{FF2B5EF4-FFF2-40B4-BE49-F238E27FC236}">
                <a16:creationId xmlns:a16="http://schemas.microsoft.com/office/drawing/2014/main" id="{ABA9AC0E-297A-49B9-8365-BF4CBD6F6397}"/>
              </a:ext>
            </a:extLst>
          </p:cNvPr>
          <p:cNvCxnSpPr>
            <a:cxnSpLocks/>
          </p:cNvCxnSpPr>
          <p:nvPr/>
        </p:nvCxnSpPr>
        <p:spPr>
          <a:xfrm>
            <a:off x="11277600" y="4135167"/>
            <a:ext cx="0" cy="5552386"/>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90C7B3C5-E957-43AC-8CFE-9F52BC773515}"/>
              </a:ext>
            </a:extLst>
          </p:cNvPr>
          <p:cNvSpPr txBox="1"/>
          <p:nvPr/>
        </p:nvSpPr>
        <p:spPr>
          <a:xfrm>
            <a:off x="12502592" y="4569999"/>
            <a:ext cx="3954748" cy="369332"/>
          </a:xfrm>
          <a:prstGeom prst="rect">
            <a:avLst/>
          </a:prstGeom>
          <a:noFill/>
        </p:spPr>
        <p:txBody>
          <a:bodyPr wrap="square" rtlCol="0">
            <a:spAutoFit/>
          </a:bodyPr>
          <a:lstStyle/>
          <a:p>
            <a:pPr marL="285750" indent="-285750">
              <a:buFont typeface="Wingdings" panose="05000000000000000000" pitchFamily="2" charset="2"/>
              <a:buChar char="Ø"/>
            </a:pPr>
            <a:r>
              <a:rPr lang="fr-FR" dirty="0"/>
              <a:t> C2CAT </a:t>
            </a:r>
            <a:r>
              <a:rPr lang="fr-FR" dirty="0" err="1"/>
              <a:t>electrodes</a:t>
            </a:r>
            <a:r>
              <a:rPr lang="fr-FR" dirty="0"/>
              <a:t> </a:t>
            </a:r>
            <a:r>
              <a:rPr lang="fr-FR" dirty="0" err="1"/>
              <a:t>investigated</a:t>
            </a:r>
            <a:endParaRPr lang="fr-FR" dirty="0"/>
          </a:p>
        </p:txBody>
      </p:sp>
      <p:sp>
        <p:nvSpPr>
          <p:cNvPr id="30" name="ZoneTexte 29">
            <a:extLst>
              <a:ext uri="{FF2B5EF4-FFF2-40B4-BE49-F238E27FC236}">
                <a16:creationId xmlns:a16="http://schemas.microsoft.com/office/drawing/2014/main" id="{A4366823-0946-416F-8BE6-F05C9E4678AB}"/>
              </a:ext>
            </a:extLst>
          </p:cNvPr>
          <p:cNvSpPr txBox="1"/>
          <p:nvPr/>
        </p:nvSpPr>
        <p:spPr>
          <a:xfrm>
            <a:off x="12492061" y="5133848"/>
            <a:ext cx="3931520" cy="646331"/>
          </a:xfrm>
          <a:prstGeom prst="rect">
            <a:avLst/>
          </a:prstGeom>
          <a:noFill/>
        </p:spPr>
        <p:txBody>
          <a:bodyPr wrap="square" rtlCol="0">
            <a:spAutoFit/>
          </a:bodyPr>
          <a:lstStyle/>
          <a:p>
            <a:pPr marL="285750" indent="-285750">
              <a:buFont typeface="Wingdings" panose="05000000000000000000" pitchFamily="2" charset="2"/>
              <a:buChar char="Ø"/>
            </a:pPr>
            <a:r>
              <a:rPr lang="fr-FR" dirty="0"/>
              <a:t> 1.85 V (80%</a:t>
            </a:r>
            <a:r>
              <a:rPr lang="fr-FR" baseline="-25000" dirty="0"/>
              <a:t>HHV</a:t>
            </a:r>
            <a:r>
              <a:rPr lang="fr-FR" dirty="0"/>
              <a:t>) @ 1.5 A/cm² </a:t>
            </a:r>
            <a:r>
              <a:rPr lang="fr-FR" dirty="0" err="1"/>
              <a:t>with</a:t>
            </a:r>
            <a:r>
              <a:rPr lang="fr-FR" dirty="0"/>
              <a:t> Pt </a:t>
            </a:r>
            <a:r>
              <a:rPr lang="fr-FR" dirty="0" err="1"/>
              <a:t>catalyst</a:t>
            </a:r>
            <a:r>
              <a:rPr lang="fr-FR" dirty="0"/>
              <a:t> in 0.1 M KOH 80°C</a:t>
            </a:r>
          </a:p>
        </p:txBody>
      </p:sp>
      <p:sp>
        <p:nvSpPr>
          <p:cNvPr id="31" name="ZoneTexte 30">
            <a:extLst>
              <a:ext uri="{FF2B5EF4-FFF2-40B4-BE49-F238E27FC236}">
                <a16:creationId xmlns:a16="http://schemas.microsoft.com/office/drawing/2014/main" id="{1BD046B0-EC03-4ABC-BD49-E1ABAE8BD916}"/>
              </a:ext>
            </a:extLst>
          </p:cNvPr>
          <p:cNvSpPr txBox="1"/>
          <p:nvPr/>
        </p:nvSpPr>
        <p:spPr>
          <a:xfrm>
            <a:off x="12492061" y="5937231"/>
            <a:ext cx="4541120" cy="646331"/>
          </a:xfrm>
          <a:prstGeom prst="rect">
            <a:avLst/>
          </a:prstGeom>
          <a:noFill/>
        </p:spPr>
        <p:txBody>
          <a:bodyPr wrap="square" rtlCol="0">
            <a:spAutoFit/>
          </a:bodyPr>
          <a:lstStyle/>
          <a:p>
            <a:pPr marL="285750" indent="-285750">
              <a:buFont typeface="Wingdings" panose="05000000000000000000" pitchFamily="2" charset="2"/>
              <a:buChar char="Ø"/>
            </a:pPr>
            <a:r>
              <a:rPr lang="fr-FR" dirty="0"/>
              <a:t>Pt </a:t>
            </a:r>
            <a:r>
              <a:rPr lang="fr-FR" dirty="0" err="1"/>
              <a:t>based</a:t>
            </a:r>
            <a:r>
              <a:rPr lang="fr-FR" dirty="0"/>
              <a:t>  C2CAT </a:t>
            </a:r>
            <a:r>
              <a:rPr lang="fr-FR" dirty="0" err="1"/>
              <a:t>catalysts</a:t>
            </a:r>
            <a:r>
              <a:rPr lang="fr-FR" dirty="0"/>
              <a:t> are as active as benchmark  CEA </a:t>
            </a:r>
            <a:r>
              <a:rPr lang="fr-FR" dirty="0" err="1"/>
              <a:t>materials</a:t>
            </a:r>
            <a:r>
              <a:rPr lang="fr-FR" dirty="0"/>
              <a:t> for HER</a:t>
            </a:r>
          </a:p>
        </p:txBody>
      </p:sp>
      <p:pic>
        <p:nvPicPr>
          <p:cNvPr id="34" name="Image 33">
            <a:extLst>
              <a:ext uri="{FF2B5EF4-FFF2-40B4-BE49-F238E27FC236}">
                <a16:creationId xmlns:a16="http://schemas.microsoft.com/office/drawing/2014/main" id="{0E6589CB-8F42-4FC3-9B0B-C4DF25167C74}"/>
              </a:ext>
            </a:extLst>
          </p:cNvPr>
          <p:cNvPicPr>
            <a:picLocks noChangeAspect="1"/>
          </p:cNvPicPr>
          <p:nvPr/>
        </p:nvPicPr>
        <p:blipFill rotWithShape="1">
          <a:blip r:embed="rId5"/>
          <a:srcRect l="19044" r="19959"/>
          <a:stretch/>
        </p:blipFill>
        <p:spPr>
          <a:xfrm>
            <a:off x="3432311" y="3993082"/>
            <a:ext cx="6517214" cy="5736836"/>
          </a:xfrm>
          <a:prstGeom prst="rect">
            <a:avLst/>
          </a:prstGeom>
        </p:spPr>
      </p:pic>
      <p:sp>
        <p:nvSpPr>
          <p:cNvPr id="40" name="ZoneTexte 39">
            <a:extLst>
              <a:ext uri="{FF2B5EF4-FFF2-40B4-BE49-F238E27FC236}">
                <a16:creationId xmlns:a16="http://schemas.microsoft.com/office/drawing/2014/main" id="{CA3A0269-865A-4E9A-9C74-BFE21463A539}"/>
              </a:ext>
            </a:extLst>
          </p:cNvPr>
          <p:cNvSpPr txBox="1"/>
          <p:nvPr/>
        </p:nvSpPr>
        <p:spPr>
          <a:xfrm>
            <a:off x="12627426" y="7007701"/>
            <a:ext cx="4341628" cy="523220"/>
          </a:xfrm>
          <a:prstGeom prst="rect">
            <a:avLst/>
          </a:prstGeom>
          <a:noFill/>
        </p:spPr>
        <p:txBody>
          <a:bodyPr wrap="square" rtlCol="0">
            <a:spAutoFit/>
          </a:bodyPr>
          <a:lstStyle/>
          <a:p>
            <a:r>
              <a:rPr lang="fr-FR" sz="2800" b="1" dirty="0"/>
              <a:t>Next </a:t>
            </a:r>
            <a:r>
              <a:rPr lang="fr-FR" sz="2800" b="1" dirty="0" err="1"/>
              <a:t>Steps</a:t>
            </a:r>
            <a:endParaRPr lang="fr-FR" sz="2800" b="1" dirty="0"/>
          </a:p>
        </p:txBody>
      </p:sp>
      <p:sp>
        <p:nvSpPr>
          <p:cNvPr id="41" name="ZoneTexte 40">
            <a:extLst>
              <a:ext uri="{FF2B5EF4-FFF2-40B4-BE49-F238E27FC236}">
                <a16:creationId xmlns:a16="http://schemas.microsoft.com/office/drawing/2014/main" id="{6F5048C6-2A2D-4C0C-8376-EF5384C6F887}"/>
              </a:ext>
            </a:extLst>
          </p:cNvPr>
          <p:cNvSpPr txBox="1"/>
          <p:nvPr/>
        </p:nvSpPr>
        <p:spPr>
          <a:xfrm>
            <a:off x="12492061" y="7673990"/>
            <a:ext cx="5180765" cy="369332"/>
          </a:xfrm>
          <a:prstGeom prst="rect">
            <a:avLst/>
          </a:prstGeom>
          <a:noFill/>
        </p:spPr>
        <p:txBody>
          <a:bodyPr wrap="square" rtlCol="0">
            <a:spAutoFit/>
          </a:bodyPr>
          <a:lstStyle/>
          <a:p>
            <a:pPr marL="285750" indent="-285750">
              <a:buFont typeface="Wingdings" panose="05000000000000000000" pitchFamily="2" charset="2"/>
              <a:buChar char="Ø"/>
            </a:pPr>
            <a:r>
              <a:rPr lang="fr-FR" dirty="0"/>
              <a:t> </a:t>
            </a:r>
            <a:r>
              <a:rPr lang="fr-FR" dirty="0" err="1"/>
              <a:t>Investigate</a:t>
            </a:r>
            <a:r>
              <a:rPr lang="fr-FR" dirty="0"/>
              <a:t> non PGM </a:t>
            </a:r>
            <a:r>
              <a:rPr lang="fr-FR" dirty="0" err="1"/>
              <a:t>catalyst</a:t>
            </a:r>
            <a:r>
              <a:rPr lang="fr-FR" dirty="0"/>
              <a:t> as alternative Pt</a:t>
            </a:r>
          </a:p>
        </p:txBody>
      </p:sp>
      <p:sp>
        <p:nvSpPr>
          <p:cNvPr id="42" name="ZoneTexte 41">
            <a:extLst>
              <a:ext uri="{FF2B5EF4-FFF2-40B4-BE49-F238E27FC236}">
                <a16:creationId xmlns:a16="http://schemas.microsoft.com/office/drawing/2014/main" id="{EA88E055-D701-4022-899B-09C321C7055C}"/>
              </a:ext>
            </a:extLst>
          </p:cNvPr>
          <p:cNvSpPr txBox="1"/>
          <p:nvPr/>
        </p:nvSpPr>
        <p:spPr>
          <a:xfrm>
            <a:off x="12481531" y="8237839"/>
            <a:ext cx="3931520" cy="646331"/>
          </a:xfrm>
          <a:prstGeom prst="rect">
            <a:avLst/>
          </a:prstGeom>
          <a:noFill/>
        </p:spPr>
        <p:txBody>
          <a:bodyPr wrap="square" rtlCol="0">
            <a:spAutoFit/>
          </a:bodyPr>
          <a:lstStyle/>
          <a:p>
            <a:pPr marL="285750" indent="-285750">
              <a:buFont typeface="Wingdings" panose="05000000000000000000" pitchFamily="2" charset="2"/>
              <a:buChar char="Ø"/>
            </a:pPr>
            <a:r>
              <a:rPr lang="fr-FR" dirty="0"/>
              <a:t> </a:t>
            </a:r>
            <a:r>
              <a:rPr lang="fr-FR" dirty="0" err="1"/>
              <a:t>Investigate</a:t>
            </a:r>
            <a:r>
              <a:rPr lang="fr-FR" dirty="0"/>
              <a:t> the process </a:t>
            </a:r>
            <a:r>
              <a:rPr lang="fr-FR" dirty="0" err="1"/>
              <a:t>method</a:t>
            </a:r>
            <a:r>
              <a:rPr lang="fr-FR" dirty="0"/>
              <a:t> to automate the </a:t>
            </a:r>
            <a:r>
              <a:rPr lang="fr-FR" dirty="0" err="1"/>
              <a:t>manufacturing</a:t>
            </a:r>
            <a:r>
              <a:rPr lang="fr-FR" dirty="0"/>
              <a:t> process</a:t>
            </a:r>
          </a:p>
        </p:txBody>
      </p:sp>
      <p:sp>
        <p:nvSpPr>
          <p:cNvPr id="43" name="ZoneTexte 42">
            <a:extLst>
              <a:ext uri="{FF2B5EF4-FFF2-40B4-BE49-F238E27FC236}">
                <a16:creationId xmlns:a16="http://schemas.microsoft.com/office/drawing/2014/main" id="{FFEF2B05-BF21-4DBA-8B88-452EC29C6164}"/>
              </a:ext>
            </a:extLst>
          </p:cNvPr>
          <p:cNvSpPr txBox="1"/>
          <p:nvPr/>
        </p:nvSpPr>
        <p:spPr>
          <a:xfrm>
            <a:off x="12481531" y="9041222"/>
            <a:ext cx="4541120" cy="646331"/>
          </a:xfrm>
          <a:prstGeom prst="rect">
            <a:avLst/>
          </a:prstGeom>
          <a:noFill/>
        </p:spPr>
        <p:txBody>
          <a:bodyPr wrap="square" rtlCol="0">
            <a:spAutoFit/>
          </a:bodyPr>
          <a:lstStyle/>
          <a:p>
            <a:pPr marL="285750" indent="-285750">
              <a:buFont typeface="Wingdings" panose="05000000000000000000" pitchFamily="2" charset="2"/>
              <a:buChar char="Ø"/>
            </a:pPr>
            <a:r>
              <a:rPr lang="fr-FR" dirty="0"/>
              <a:t> To </a:t>
            </a:r>
            <a:r>
              <a:rPr lang="fr-FR" dirty="0" err="1"/>
              <a:t>evaluate</a:t>
            </a:r>
            <a:r>
              <a:rPr lang="fr-FR" dirty="0"/>
              <a:t> the as </a:t>
            </a:r>
            <a:r>
              <a:rPr lang="fr-FR" dirty="0" err="1"/>
              <a:t>prepared</a:t>
            </a:r>
            <a:r>
              <a:rPr lang="fr-FR" dirty="0"/>
              <a:t> </a:t>
            </a:r>
            <a:r>
              <a:rPr lang="fr-FR" dirty="0" err="1"/>
              <a:t>electrode</a:t>
            </a:r>
            <a:r>
              <a:rPr lang="fr-FR" dirty="0"/>
              <a:t> in a </a:t>
            </a:r>
            <a:r>
              <a:rPr lang="fr-FR" dirty="0" err="1"/>
              <a:t>representative</a:t>
            </a:r>
            <a:r>
              <a:rPr lang="fr-FR" dirty="0"/>
              <a:t> </a:t>
            </a:r>
            <a:r>
              <a:rPr lang="fr-FR" dirty="0" err="1"/>
              <a:t>environment</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a:stretch>
                <a:fillRect b="-1"/>
              </a:stretch>
            </a:blipFill>
          </p:spPr>
          <p:txBody>
            <a:bodyPr/>
            <a:lstStyle/>
            <a:p>
              <a:endParaRPr lang="en-US"/>
            </a:p>
          </p:txBody>
        </p:sp>
      </p:grpSp>
      <p:sp>
        <p:nvSpPr>
          <p:cNvPr id="14" name="TextBox 14"/>
          <p:cNvSpPr txBox="1"/>
          <p:nvPr/>
        </p:nvSpPr>
        <p:spPr>
          <a:xfrm>
            <a:off x="702487" y="388223"/>
            <a:ext cx="10404119" cy="673227"/>
          </a:xfrm>
          <a:prstGeom prst="rect">
            <a:avLst/>
          </a:prstGeom>
        </p:spPr>
        <p:txBody>
          <a:bodyPr lIns="0" tIns="0" rIns="0" bIns="0" rtlCol="0" anchor="t">
            <a:spAutoFit/>
          </a:bodyPr>
          <a:lstStyle/>
          <a:p>
            <a:pPr algn="l">
              <a:lnSpc>
                <a:spcPts val="5184"/>
              </a:lnSpc>
            </a:pPr>
            <a:r>
              <a:rPr lang="en-US" sz="4800" b="1" dirty="0">
                <a:solidFill>
                  <a:srgbClr val="2976BC"/>
                </a:solidFill>
                <a:latin typeface="DM Sans Bold"/>
                <a:ea typeface="DM Sans Bold"/>
                <a:cs typeface="DM Sans Bold"/>
                <a:sym typeface="DM Sans Bold"/>
              </a:rPr>
              <a:t> The Challenge (Why this matters)</a:t>
            </a:r>
          </a:p>
        </p:txBody>
      </p:sp>
      <p:sp>
        <p:nvSpPr>
          <p:cNvPr id="21" name="ZoneTexte 20">
            <a:extLst>
              <a:ext uri="{FF2B5EF4-FFF2-40B4-BE49-F238E27FC236}">
                <a16:creationId xmlns:a16="http://schemas.microsoft.com/office/drawing/2014/main" id="{9348B1FC-F38E-4ECC-B1CA-C8D27B96A0F0}"/>
              </a:ext>
            </a:extLst>
          </p:cNvPr>
          <p:cNvSpPr txBox="1"/>
          <p:nvPr/>
        </p:nvSpPr>
        <p:spPr>
          <a:xfrm>
            <a:off x="135326" y="3348598"/>
            <a:ext cx="4639708" cy="461665"/>
          </a:xfrm>
          <a:prstGeom prst="rect">
            <a:avLst/>
          </a:prstGeom>
          <a:solidFill>
            <a:schemeClr val="bg2"/>
          </a:solidFill>
        </p:spPr>
        <p:txBody>
          <a:bodyPr wrap="square" rtlCol="0">
            <a:spAutoFit/>
          </a:bodyPr>
          <a:lstStyle/>
          <a:p>
            <a:pPr algn="ctr"/>
            <a:r>
              <a:rPr lang="fr-FR" sz="2400" b="1" dirty="0"/>
              <a:t>Materials</a:t>
            </a:r>
            <a:endParaRPr lang="fr-FR" b="1" dirty="0"/>
          </a:p>
        </p:txBody>
      </p:sp>
      <p:sp>
        <p:nvSpPr>
          <p:cNvPr id="22" name="ZoneTexte 21">
            <a:extLst>
              <a:ext uri="{FF2B5EF4-FFF2-40B4-BE49-F238E27FC236}">
                <a16:creationId xmlns:a16="http://schemas.microsoft.com/office/drawing/2014/main" id="{1E42D768-C157-43B6-A8E4-E53FF6FBBA79}"/>
              </a:ext>
            </a:extLst>
          </p:cNvPr>
          <p:cNvSpPr txBox="1"/>
          <p:nvPr/>
        </p:nvSpPr>
        <p:spPr>
          <a:xfrm>
            <a:off x="5729968" y="3342298"/>
            <a:ext cx="5268761" cy="461665"/>
          </a:xfrm>
          <a:prstGeom prst="rect">
            <a:avLst/>
          </a:prstGeom>
          <a:solidFill>
            <a:schemeClr val="tx2">
              <a:lumMod val="60000"/>
              <a:lumOff val="40000"/>
            </a:schemeClr>
          </a:solidFill>
          <a:ln>
            <a:solidFill>
              <a:srgbClr val="2976BC"/>
            </a:solidFill>
          </a:ln>
        </p:spPr>
        <p:txBody>
          <a:bodyPr wrap="square" rtlCol="0">
            <a:spAutoFit/>
          </a:bodyPr>
          <a:lstStyle/>
          <a:p>
            <a:pPr algn="ctr"/>
            <a:r>
              <a:rPr lang="fr-FR" sz="2400" b="1" dirty="0" err="1">
                <a:solidFill>
                  <a:schemeClr val="bg1"/>
                </a:solidFill>
              </a:rPr>
              <a:t>Manufacturing</a:t>
            </a:r>
            <a:endParaRPr lang="fr-FR" sz="2400" b="1" dirty="0">
              <a:solidFill>
                <a:schemeClr val="bg1"/>
              </a:solidFill>
            </a:endParaRPr>
          </a:p>
        </p:txBody>
      </p:sp>
      <p:sp>
        <p:nvSpPr>
          <p:cNvPr id="23" name="ZoneTexte 22">
            <a:extLst>
              <a:ext uri="{FF2B5EF4-FFF2-40B4-BE49-F238E27FC236}">
                <a16:creationId xmlns:a16="http://schemas.microsoft.com/office/drawing/2014/main" id="{9F942196-58E4-48A2-9528-CC10697C9156}"/>
              </a:ext>
            </a:extLst>
          </p:cNvPr>
          <p:cNvSpPr txBox="1"/>
          <p:nvPr/>
        </p:nvSpPr>
        <p:spPr>
          <a:xfrm>
            <a:off x="11953663" y="3348598"/>
            <a:ext cx="6104341" cy="523220"/>
          </a:xfrm>
          <a:prstGeom prst="rect">
            <a:avLst/>
          </a:prstGeom>
          <a:solidFill>
            <a:srgbClr val="00B050"/>
          </a:solidFill>
        </p:spPr>
        <p:txBody>
          <a:bodyPr wrap="square" rtlCol="0">
            <a:spAutoFit/>
          </a:bodyPr>
          <a:lstStyle/>
          <a:p>
            <a:pPr algn="ctr"/>
            <a:r>
              <a:rPr lang="fr-FR" sz="2800" b="1" dirty="0" err="1">
                <a:solidFill>
                  <a:schemeClr val="bg1"/>
                </a:solidFill>
              </a:rPr>
              <a:t>Testing</a:t>
            </a:r>
            <a:endParaRPr lang="fr-FR" sz="2400" b="1" dirty="0">
              <a:solidFill>
                <a:schemeClr val="bg1"/>
              </a:solidFill>
            </a:endParaRPr>
          </a:p>
        </p:txBody>
      </p:sp>
      <p:sp>
        <p:nvSpPr>
          <p:cNvPr id="24" name="ZoneTexte 23">
            <a:extLst>
              <a:ext uri="{FF2B5EF4-FFF2-40B4-BE49-F238E27FC236}">
                <a16:creationId xmlns:a16="http://schemas.microsoft.com/office/drawing/2014/main" id="{861A8488-58AC-4B94-BB93-C2DD0BA94A63}"/>
              </a:ext>
            </a:extLst>
          </p:cNvPr>
          <p:cNvSpPr txBox="1"/>
          <p:nvPr/>
        </p:nvSpPr>
        <p:spPr>
          <a:xfrm>
            <a:off x="48041" y="1373645"/>
            <a:ext cx="184731" cy="369332"/>
          </a:xfrm>
          <a:prstGeom prst="rect">
            <a:avLst/>
          </a:prstGeom>
          <a:noFill/>
        </p:spPr>
        <p:txBody>
          <a:bodyPr wrap="none" rtlCol="0">
            <a:spAutoFit/>
          </a:bodyPr>
          <a:lstStyle/>
          <a:p>
            <a:endParaRPr lang="fr-FR" dirty="0"/>
          </a:p>
        </p:txBody>
      </p:sp>
      <p:sp>
        <p:nvSpPr>
          <p:cNvPr id="25" name="ZoneTexte 24">
            <a:extLst>
              <a:ext uri="{FF2B5EF4-FFF2-40B4-BE49-F238E27FC236}">
                <a16:creationId xmlns:a16="http://schemas.microsoft.com/office/drawing/2014/main" id="{11CAB041-E220-4567-B89C-C9C250DD32AB}"/>
              </a:ext>
            </a:extLst>
          </p:cNvPr>
          <p:cNvSpPr txBox="1"/>
          <p:nvPr/>
        </p:nvSpPr>
        <p:spPr>
          <a:xfrm>
            <a:off x="-3076159" y="1373645"/>
            <a:ext cx="5410200" cy="762000"/>
          </a:xfrm>
          <a:prstGeom prst="rect">
            <a:avLst/>
          </a:prstGeom>
          <a:noFill/>
        </p:spPr>
        <p:txBody>
          <a:bodyPr wrap="square" rtlCol="0">
            <a:spAutoFit/>
          </a:bodyPr>
          <a:lstStyle/>
          <a:p>
            <a:endParaRPr lang="fr-FR" dirty="0"/>
          </a:p>
        </p:txBody>
      </p:sp>
      <p:pic>
        <p:nvPicPr>
          <p:cNvPr id="33" name="Image 32">
            <a:extLst>
              <a:ext uri="{FF2B5EF4-FFF2-40B4-BE49-F238E27FC236}">
                <a16:creationId xmlns:a16="http://schemas.microsoft.com/office/drawing/2014/main" id="{771EC4DE-1335-476D-B7BF-4DA6C4F198BC}"/>
              </a:ext>
            </a:extLst>
          </p:cNvPr>
          <p:cNvPicPr>
            <a:picLocks noChangeAspect="1"/>
          </p:cNvPicPr>
          <p:nvPr/>
        </p:nvPicPr>
        <p:blipFill>
          <a:blip r:embed="rId3"/>
          <a:stretch>
            <a:fillRect/>
          </a:stretch>
        </p:blipFill>
        <p:spPr>
          <a:xfrm>
            <a:off x="4048430" y="1196487"/>
            <a:ext cx="1705398" cy="1828357"/>
          </a:xfrm>
          <a:prstGeom prst="rect">
            <a:avLst/>
          </a:prstGeom>
        </p:spPr>
      </p:pic>
      <p:sp>
        <p:nvSpPr>
          <p:cNvPr id="34" name="ZoneTexte 33">
            <a:extLst>
              <a:ext uri="{FF2B5EF4-FFF2-40B4-BE49-F238E27FC236}">
                <a16:creationId xmlns:a16="http://schemas.microsoft.com/office/drawing/2014/main" id="{97A8E059-44BB-49C4-8DAF-7BC2D3A5EF99}"/>
              </a:ext>
            </a:extLst>
          </p:cNvPr>
          <p:cNvSpPr txBox="1"/>
          <p:nvPr/>
        </p:nvSpPr>
        <p:spPr>
          <a:xfrm>
            <a:off x="5558428" y="1806298"/>
            <a:ext cx="4648200" cy="369332"/>
          </a:xfrm>
          <a:prstGeom prst="rect">
            <a:avLst/>
          </a:prstGeom>
          <a:noFill/>
        </p:spPr>
        <p:txBody>
          <a:bodyPr wrap="square" rtlCol="0">
            <a:spAutoFit/>
          </a:bodyPr>
          <a:lstStyle/>
          <a:p>
            <a:r>
              <a:rPr lang="fr-FR" b="1" dirty="0"/>
              <a:t>Hydrogen </a:t>
            </a:r>
            <a:r>
              <a:rPr lang="fr-FR" b="1" dirty="0" err="1"/>
              <a:t>cost</a:t>
            </a:r>
            <a:r>
              <a:rPr lang="fr-FR" b="1" dirty="0"/>
              <a:t> </a:t>
            </a:r>
            <a:r>
              <a:rPr lang="fr-FR" b="1" dirty="0" err="1"/>
              <a:t>reduction</a:t>
            </a:r>
            <a:r>
              <a:rPr lang="fr-FR" b="1" dirty="0"/>
              <a:t> </a:t>
            </a:r>
            <a:r>
              <a:rPr lang="fr-FR" b="1" dirty="0" err="1"/>
              <a:t>is</a:t>
            </a:r>
            <a:r>
              <a:rPr lang="fr-FR" b="1" dirty="0"/>
              <a:t> the main driver</a:t>
            </a:r>
          </a:p>
        </p:txBody>
      </p:sp>
      <p:sp>
        <p:nvSpPr>
          <p:cNvPr id="38" name="ZoneTexte 37">
            <a:extLst>
              <a:ext uri="{FF2B5EF4-FFF2-40B4-BE49-F238E27FC236}">
                <a16:creationId xmlns:a16="http://schemas.microsoft.com/office/drawing/2014/main" id="{FCEF17CE-5573-4815-9BA1-5029543EA8AA}"/>
              </a:ext>
            </a:extLst>
          </p:cNvPr>
          <p:cNvSpPr txBox="1"/>
          <p:nvPr/>
        </p:nvSpPr>
        <p:spPr>
          <a:xfrm>
            <a:off x="9795607" y="1561651"/>
            <a:ext cx="5711391" cy="369332"/>
          </a:xfrm>
          <a:prstGeom prst="rect">
            <a:avLst/>
          </a:prstGeom>
          <a:noFill/>
        </p:spPr>
        <p:txBody>
          <a:bodyPr wrap="square" rtlCol="0">
            <a:spAutoFit/>
          </a:bodyPr>
          <a:lstStyle/>
          <a:p>
            <a:pPr marL="285750" indent="-285750">
              <a:buFont typeface="Arial" panose="020B0604020202020204" pitchFamily="34" charset="0"/>
              <a:buChar char="•"/>
            </a:pPr>
            <a:r>
              <a:rPr lang="fr-FR" dirty="0"/>
              <a:t>Low </a:t>
            </a:r>
            <a:r>
              <a:rPr lang="fr-FR" dirty="0" err="1"/>
              <a:t>cost</a:t>
            </a:r>
            <a:r>
              <a:rPr lang="fr-FR" dirty="0"/>
              <a:t> </a:t>
            </a:r>
            <a:r>
              <a:rPr lang="fr-FR" dirty="0" err="1"/>
              <a:t>raw</a:t>
            </a:r>
            <a:r>
              <a:rPr lang="fr-FR" dirty="0"/>
              <a:t> </a:t>
            </a:r>
            <a:r>
              <a:rPr lang="fr-FR" dirty="0" err="1"/>
              <a:t>material</a:t>
            </a:r>
            <a:r>
              <a:rPr lang="fr-FR" dirty="0"/>
              <a:t> (non PGM </a:t>
            </a:r>
            <a:r>
              <a:rPr lang="fr-FR" dirty="0" err="1"/>
              <a:t>catalyst</a:t>
            </a:r>
            <a:r>
              <a:rPr lang="fr-FR" dirty="0"/>
              <a:t>)</a:t>
            </a:r>
          </a:p>
        </p:txBody>
      </p:sp>
      <p:sp>
        <p:nvSpPr>
          <p:cNvPr id="39" name="ZoneTexte 38">
            <a:extLst>
              <a:ext uri="{FF2B5EF4-FFF2-40B4-BE49-F238E27FC236}">
                <a16:creationId xmlns:a16="http://schemas.microsoft.com/office/drawing/2014/main" id="{653C599B-CF62-4980-9D47-EB04E16B5898}"/>
              </a:ext>
            </a:extLst>
          </p:cNvPr>
          <p:cNvSpPr txBox="1"/>
          <p:nvPr/>
        </p:nvSpPr>
        <p:spPr>
          <a:xfrm>
            <a:off x="9795607" y="1874192"/>
            <a:ext cx="5711391" cy="369332"/>
          </a:xfrm>
          <a:prstGeom prst="rect">
            <a:avLst/>
          </a:prstGeom>
          <a:noFill/>
        </p:spPr>
        <p:txBody>
          <a:bodyPr wrap="square" rtlCol="0">
            <a:spAutoFit/>
          </a:bodyPr>
          <a:lstStyle/>
          <a:p>
            <a:pPr marL="285750" indent="-285750">
              <a:buFont typeface="Arial" panose="020B0604020202020204" pitchFamily="34" charset="0"/>
              <a:buChar char="•"/>
            </a:pPr>
            <a:r>
              <a:rPr lang="fr-FR" dirty="0"/>
              <a:t>High </a:t>
            </a:r>
            <a:r>
              <a:rPr lang="fr-FR" dirty="0" err="1"/>
              <a:t>performing</a:t>
            </a:r>
            <a:r>
              <a:rPr lang="fr-FR" dirty="0"/>
              <a:t> </a:t>
            </a:r>
            <a:r>
              <a:rPr lang="fr-FR" dirty="0" err="1"/>
              <a:t>electrodes</a:t>
            </a:r>
            <a:endParaRPr lang="fr-FR" dirty="0"/>
          </a:p>
        </p:txBody>
      </p:sp>
      <p:sp>
        <p:nvSpPr>
          <p:cNvPr id="40" name="ZoneTexte 39">
            <a:extLst>
              <a:ext uri="{FF2B5EF4-FFF2-40B4-BE49-F238E27FC236}">
                <a16:creationId xmlns:a16="http://schemas.microsoft.com/office/drawing/2014/main" id="{188E097F-945C-4A8A-9D73-F9CA6733DEAF}"/>
              </a:ext>
            </a:extLst>
          </p:cNvPr>
          <p:cNvSpPr txBox="1"/>
          <p:nvPr/>
        </p:nvSpPr>
        <p:spPr>
          <a:xfrm>
            <a:off x="9795607" y="2209069"/>
            <a:ext cx="5711391" cy="369332"/>
          </a:xfrm>
          <a:prstGeom prst="rect">
            <a:avLst/>
          </a:prstGeom>
          <a:noFill/>
        </p:spPr>
        <p:txBody>
          <a:bodyPr wrap="square" rtlCol="0">
            <a:spAutoFit/>
          </a:bodyPr>
          <a:lstStyle/>
          <a:p>
            <a:pPr marL="285750" indent="-285750">
              <a:buFont typeface="Arial" panose="020B0604020202020204" pitchFamily="34" charset="0"/>
              <a:buChar char="•"/>
            </a:pPr>
            <a:r>
              <a:rPr lang="fr-FR" dirty="0" err="1"/>
              <a:t>Automated</a:t>
            </a:r>
            <a:r>
              <a:rPr lang="fr-FR" dirty="0"/>
              <a:t> </a:t>
            </a:r>
            <a:r>
              <a:rPr lang="fr-FR" dirty="0" err="1"/>
              <a:t>electrodes</a:t>
            </a:r>
            <a:r>
              <a:rPr lang="fr-FR" dirty="0"/>
              <a:t> </a:t>
            </a:r>
            <a:r>
              <a:rPr lang="fr-FR" dirty="0" err="1"/>
              <a:t>manufacturing</a:t>
            </a:r>
            <a:endParaRPr lang="fr-FR" dirty="0"/>
          </a:p>
        </p:txBody>
      </p:sp>
      <p:sp>
        <p:nvSpPr>
          <p:cNvPr id="41" name="ZoneTexte 40">
            <a:extLst>
              <a:ext uri="{FF2B5EF4-FFF2-40B4-BE49-F238E27FC236}">
                <a16:creationId xmlns:a16="http://schemas.microsoft.com/office/drawing/2014/main" id="{06AE37A3-4293-41B6-9383-485DD377A1F5}"/>
              </a:ext>
            </a:extLst>
          </p:cNvPr>
          <p:cNvSpPr txBox="1"/>
          <p:nvPr/>
        </p:nvSpPr>
        <p:spPr>
          <a:xfrm>
            <a:off x="54880" y="4153796"/>
            <a:ext cx="5230306" cy="707886"/>
          </a:xfrm>
          <a:prstGeom prst="rect">
            <a:avLst/>
          </a:prstGeom>
          <a:noFill/>
        </p:spPr>
        <p:txBody>
          <a:bodyPr wrap="square" rtlCol="0">
            <a:spAutoFit/>
          </a:bodyPr>
          <a:lstStyle/>
          <a:p>
            <a:r>
              <a:rPr lang="fr-FR" sz="2000" dirty="0"/>
              <a:t>PGM Cathode </a:t>
            </a:r>
            <a:r>
              <a:rPr lang="fr-FR" sz="2000" dirty="0" err="1"/>
              <a:t>materials</a:t>
            </a:r>
            <a:r>
              <a:rPr lang="fr-FR" sz="2000" dirty="0"/>
              <a:t> </a:t>
            </a:r>
            <a:r>
              <a:rPr lang="fr-FR" sz="2000" dirty="0" err="1"/>
              <a:t>need</a:t>
            </a:r>
            <a:r>
              <a:rPr lang="fr-FR" sz="2000" dirty="0"/>
              <a:t> to </a:t>
            </a:r>
            <a:r>
              <a:rPr lang="fr-FR" sz="2000" dirty="0" err="1"/>
              <a:t>be</a:t>
            </a:r>
            <a:r>
              <a:rPr lang="fr-FR" sz="2000" dirty="0"/>
              <a:t> </a:t>
            </a:r>
            <a:r>
              <a:rPr lang="fr-FR" sz="2000" dirty="0" err="1"/>
              <a:t>competitive</a:t>
            </a:r>
            <a:r>
              <a:rPr lang="fr-FR" sz="2000" dirty="0"/>
              <a:t> </a:t>
            </a:r>
            <a:r>
              <a:rPr lang="fr-FR" sz="2000" dirty="0" err="1"/>
              <a:t>with</a:t>
            </a:r>
            <a:r>
              <a:rPr lang="fr-FR" sz="2000" dirty="0"/>
              <a:t> </a:t>
            </a:r>
            <a:r>
              <a:rPr lang="fr-FR" sz="2000" dirty="0" err="1"/>
              <a:t>established</a:t>
            </a:r>
            <a:r>
              <a:rPr lang="fr-FR" sz="2000" dirty="0"/>
              <a:t> </a:t>
            </a:r>
            <a:r>
              <a:rPr lang="fr-FR" sz="2000" dirty="0" err="1"/>
              <a:t>catalyst</a:t>
            </a:r>
            <a:r>
              <a:rPr lang="fr-FR" sz="2000" dirty="0"/>
              <a:t> </a:t>
            </a:r>
            <a:r>
              <a:rPr lang="fr-FR" sz="2000" dirty="0" err="1"/>
              <a:t>suppliers</a:t>
            </a:r>
            <a:r>
              <a:rPr lang="fr-FR" sz="2000" dirty="0"/>
              <a:t>.</a:t>
            </a:r>
          </a:p>
        </p:txBody>
      </p:sp>
      <p:sp>
        <p:nvSpPr>
          <p:cNvPr id="42" name="ZoneTexte 41">
            <a:extLst>
              <a:ext uri="{FF2B5EF4-FFF2-40B4-BE49-F238E27FC236}">
                <a16:creationId xmlns:a16="http://schemas.microsoft.com/office/drawing/2014/main" id="{8B6AA53C-326F-4A80-A502-8B182647BAB7}"/>
              </a:ext>
            </a:extLst>
          </p:cNvPr>
          <p:cNvSpPr txBox="1"/>
          <p:nvPr/>
        </p:nvSpPr>
        <p:spPr>
          <a:xfrm>
            <a:off x="277292" y="6746817"/>
            <a:ext cx="4751908" cy="1015663"/>
          </a:xfrm>
          <a:prstGeom prst="rect">
            <a:avLst/>
          </a:prstGeom>
          <a:noFill/>
        </p:spPr>
        <p:txBody>
          <a:bodyPr wrap="square" rtlCol="0">
            <a:spAutoFit/>
          </a:bodyPr>
          <a:lstStyle/>
          <a:p>
            <a:pPr marL="285750" indent="-285750" algn="just">
              <a:buFont typeface="Wingdings" panose="05000000000000000000" pitchFamily="2" charset="2"/>
              <a:buChar char="§"/>
            </a:pPr>
            <a:r>
              <a:rPr lang="fr-FR" sz="2000" dirty="0"/>
              <a:t>CEA </a:t>
            </a:r>
            <a:r>
              <a:rPr lang="fr-FR" sz="2000" dirty="0" err="1"/>
              <a:t>will</a:t>
            </a:r>
            <a:r>
              <a:rPr lang="fr-FR" sz="2000" dirty="0"/>
              <a:t> </a:t>
            </a:r>
            <a:r>
              <a:rPr lang="fr-FR" sz="2000" dirty="0" err="1"/>
              <a:t>address</a:t>
            </a:r>
            <a:r>
              <a:rPr lang="fr-FR" sz="2000" dirty="0"/>
              <a:t> </a:t>
            </a:r>
            <a:r>
              <a:rPr lang="fr-FR" sz="2000" dirty="0" err="1"/>
              <a:t>electrochemical</a:t>
            </a:r>
            <a:r>
              <a:rPr lang="fr-FR" sz="2000" dirty="0"/>
              <a:t> </a:t>
            </a:r>
            <a:r>
              <a:rPr lang="fr-FR" sz="2000" dirty="0" err="1"/>
              <a:t>characterizations</a:t>
            </a:r>
            <a:r>
              <a:rPr lang="fr-FR" sz="2000" dirty="0"/>
              <a:t> for </a:t>
            </a:r>
            <a:r>
              <a:rPr lang="fr-FR" sz="2000" dirty="0" err="1"/>
              <a:t>assessing</a:t>
            </a:r>
            <a:r>
              <a:rPr lang="fr-FR" sz="2000" dirty="0"/>
              <a:t> alternative </a:t>
            </a:r>
            <a:r>
              <a:rPr lang="fr-FR" sz="2000" dirty="0" err="1"/>
              <a:t>materials</a:t>
            </a:r>
            <a:endParaRPr lang="fr-FR" sz="2000" dirty="0"/>
          </a:p>
        </p:txBody>
      </p:sp>
      <p:sp>
        <p:nvSpPr>
          <p:cNvPr id="43" name="ZoneTexte 42">
            <a:extLst>
              <a:ext uri="{FF2B5EF4-FFF2-40B4-BE49-F238E27FC236}">
                <a16:creationId xmlns:a16="http://schemas.microsoft.com/office/drawing/2014/main" id="{7C3FB000-D52C-4BA5-B8B4-1B43F0C70A9C}"/>
              </a:ext>
            </a:extLst>
          </p:cNvPr>
          <p:cNvSpPr txBox="1"/>
          <p:nvPr/>
        </p:nvSpPr>
        <p:spPr>
          <a:xfrm>
            <a:off x="203464" y="5291122"/>
            <a:ext cx="5081721" cy="707886"/>
          </a:xfrm>
          <a:prstGeom prst="rect">
            <a:avLst/>
          </a:prstGeom>
          <a:noFill/>
        </p:spPr>
        <p:txBody>
          <a:bodyPr wrap="square" rtlCol="0">
            <a:spAutoFit/>
          </a:bodyPr>
          <a:lstStyle/>
          <a:p>
            <a:r>
              <a:rPr lang="fr-FR" sz="2000" dirty="0"/>
              <a:t>Non PGM Cathode </a:t>
            </a:r>
            <a:r>
              <a:rPr lang="fr-FR" sz="2000" dirty="0" err="1"/>
              <a:t>materials</a:t>
            </a:r>
            <a:r>
              <a:rPr lang="fr-FR" sz="2000" dirty="0"/>
              <a:t> </a:t>
            </a:r>
            <a:r>
              <a:rPr lang="fr-FR" sz="2000" dirty="0" err="1"/>
              <a:t>will</a:t>
            </a:r>
            <a:r>
              <a:rPr lang="fr-FR" sz="2000" dirty="0"/>
              <a:t> </a:t>
            </a:r>
            <a:r>
              <a:rPr lang="fr-FR" sz="2000" dirty="0" err="1"/>
              <a:t>decrease</a:t>
            </a:r>
            <a:r>
              <a:rPr lang="fr-FR" sz="2000" dirty="0"/>
              <a:t> the stack </a:t>
            </a:r>
            <a:r>
              <a:rPr lang="fr-FR" sz="2000" dirty="0" err="1"/>
              <a:t>cost</a:t>
            </a:r>
            <a:r>
              <a:rPr lang="fr-FR" sz="2000" dirty="0"/>
              <a:t> </a:t>
            </a:r>
            <a:r>
              <a:rPr lang="fr-FR" sz="2000" dirty="0" err="1"/>
              <a:t>significantly</a:t>
            </a:r>
            <a:r>
              <a:rPr lang="fr-FR" sz="2000" dirty="0"/>
              <a:t>.</a:t>
            </a:r>
          </a:p>
        </p:txBody>
      </p:sp>
      <p:sp>
        <p:nvSpPr>
          <p:cNvPr id="45" name="ZoneTexte 44">
            <a:extLst>
              <a:ext uri="{FF2B5EF4-FFF2-40B4-BE49-F238E27FC236}">
                <a16:creationId xmlns:a16="http://schemas.microsoft.com/office/drawing/2014/main" id="{B47BCB80-A07F-42E7-B5DA-ADDF7EBFC9A4}"/>
              </a:ext>
            </a:extLst>
          </p:cNvPr>
          <p:cNvSpPr txBox="1"/>
          <p:nvPr/>
        </p:nvSpPr>
        <p:spPr>
          <a:xfrm>
            <a:off x="5480213" y="4165584"/>
            <a:ext cx="5879034" cy="707886"/>
          </a:xfrm>
          <a:prstGeom prst="rect">
            <a:avLst/>
          </a:prstGeom>
          <a:noFill/>
        </p:spPr>
        <p:txBody>
          <a:bodyPr wrap="square" rtlCol="0">
            <a:spAutoFit/>
          </a:bodyPr>
          <a:lstStyle/>
          <a:p>
            <a:r>
              <a:rPr lang="fr-FR" sz="2000" dirty="0"/>
              <a:t>Hand-made </a:t>
            </a:r>
            <a:r>
              <a:rPr lang="fr-FR" sz="2000" dirty="0" err="1"/>
              <a:t>electrode</a:t>
            </a:r>
            <a:r>
              <a:rPr lang="fr-FR" sz="2000" dirty="0"/>
              <a:t> </a:t>
            </a:r>
            <a:r>
              <a:rPr lang="fr-FR" sz="2000" dirty="0" err="1"/>
              <a:t>preparation</a:t>
            </a:r>
            <a:r>
              <a:rPr lang="fr-FR" sz="2000" dirty="0"/>
              <a:t> </a:t>
            </a:r>
            <a:r>
              <a:rPr lang="fr-FR" sz="2000" dirty="0" err="1"/>
              <a:t>is</a:t>
            </a:r>
            <a:r>
              <a:rPr lang="fr-FR" sz="2000" dirty="0"/>
              <a:t> time </a:t>
            </a:r>
            <a:r>
              <a:rPr lang="fr-FR" sz="2000" dirty="0" err="1"/>
              <a:t>consuming</a:t>
            </a:r>
            <a:r>
              <a:rPr lang="fr-FR" sz="2000" dirty="0"/>
              <a:t> and non-effective</a:t>
            </a:r>
          </a:p>
        </p:txBody>
      </p:sp>
      <p:sp>
        <p:nvSpPr>
          <p:cNvPr id="46" name="ZoneTexte 45">
            <a:extLst>
              <a:ext uri="{FF2B5EF4-FFF2-40B4-BE49-F238E27FC236}">
                <a16:creationId xmlns:a16="http://schemas.microsoft.com/office/drawing/2014/main" id="{04F1F49A-5EC6-47BD-941E-BB2570A4D6CC}"/>
              </a:ext>
            </a:extLst>
          </p:cNvPr>
          <p:cNvSpPr txBox="1"/>
          <p:nvPr/>
        </p:nvSpPr>
        <p:spPr>
          <a:xfrm>
            <a:off x="5966616" y="5291121"/>
            <a:ext cx="4835624" cy="1323439"/>
          </a:xfrm>
          <a:prstGeom prst="rect">
            <a:avLst/>
          </a:prstGeom>
          <a:noFill/>
        </p:spPr>
        <p:txBody>
          <a:bodyPr wrap="square" rtlCol="0">
            <a:spAutoFit/>
          </a:bodyPr>
          <a:lstStyle/>
          <a:p>
            <a:pPr marL="285750" indent="-285750" algn="just">
              <a:buFont typeface="Wingdings" panose="05000000000000000000" pitchFamily="2" charset="2"/>
              <a:buChar char="§"/>
            </a:pPr>
            <a:r>
              <a:rPr lang="fr-FR" sz="2000" dirty="0"/>
              <a:t>TECNALIA </a:t>
            </a:r>
            <a:r>
              <a:rPr lang="fr-FR" sz="2000" dirty="0" err="1"/>
              <a:t>will</a:t>
            </a:r>
            <a:r>
              <a:rPr lang="fr-FR" sz="2000" dirty="0"/>
              <a:t> manufacture </a:t>
            </a:r>
            <a:r>
              <a:rPr lang="fr-FR" sz="2000" dirty="0" err="1"/>
              <a:t>electrodes</a:t>
            </a:r>
            <a:r>
              <a:rPr lang="fr-FR" sz="2000" dirty="0"/>
              <a:t> </a:t>
            </a:r>
            <a:r>
              <a:rPr lang="fr-FR" sz="2000" dirty="0" err="1"/>
              <a:t>using</a:t>
            </a:r>
            <a:r>
              <a:rPr lang="fr-FR" sz="2000" dirty="0"/>
              <a:t> its </a:t>
            </a:r>
            <a:r>
              <a:rPr lang="en-US" sz="2000" dirty="0"/>
              <a:t>Automated Catalyst-Coated Membrane (CCM) Manufacturing and Short Stack Assembly Line for Electrolysis</a:t>
            </a:r>
            <a:endParaRPr lang="fr-FR" sz="2000" dirty="0"/>
          </a:p>
        </p:txBody>
      </p:sp>
      <p:sp>
        <p:nvSpPr>
          <p:cNvPr id="48" name="ZoneTexte 47">
            <a:extLst>
              <a:ext uri="{FF2B5EF4-FFF2-40B4-BE49-F238E27FC236}">
                <a16:creationId xmlns:a16="http://schemas.microsoft.com/office/drawing/2014/main" id="{D8911A17-744A-4847-AA4E-D216B6409DE6}"/>
              </a:ext>
            </a:extLst>
          </p:cNvPr>
          <p:cNvSpPr txBox="1"/>
          <p:nvPr/>
        </p:nvSpPr>
        <p:spPr>
          <a:xfrm>
            <a:off x="252938" y="8483106"/>
            <a:ext cx="4648191" cy="461665"/>
          </a:xfrm>
          <a:prstGeom prst="rect">
            <a:avLst/>
          </a:prstGeom>
          <a:solidFill>
            <a:srgbClr val="0070C0"/>
          </a:solidFill>
        </p:spPr>
        <p:txBody>
          <a:bodyPr wrap="square" rtlCol="0">
            <a:spAutoFit/>
          </a:bodyPr>
          <a:lstStyle/>
          <a:p>
            <a:pPr algn="ctr"/>
            <a:r>
              <a:rPr lang="fr-FR" sz="2000" b="1" dirty="0">
                <a:solidFill>
                  <a:schemeClr val="bg1"/>
                </a:solidFill>
              </a:rPr>
              <a:t>kPI#1 : </a:t>
            </a:r>
            <a:r>
              <a:rPr lang="fr-FR" sz="2000" b="1" dirty="0" err="1">
                <a:solidFill>
                  <a:schemeClr val="bg1"/>
                </a:solidFill>
              </a:rPr>
              <a:t>from</a:t>
            </a:r>
            <a:r>
              <a:rPr lang="fr-FR" sz="2000" b="1" dirty="0">
                <a:solidFill>
                  <a:schemeClr val="bg1"/>
                </a:solidFill>
              </a:rPr>
              <a:t> 0.3 to </a:t>
            </a:r>
            <a:r>
              <a:rPr lang="fr-FR" sz="2400" b="1" dirty="0">
                <a:solidFill>
                  <a:schemeClr val="bg1"/>
                </a:solidFill>
              </a:rPr>
              <a:t>0.1 g of PGM/kW</a:t>
            </a:r>
            <a:endParaRPr lang="fr-FR" sz="2000" b="1" dirty="0">
              <a:solidFill>
                <a:schemeClr val="bg1"/>
              </a:solidFill>
            </a:endParaRPr>
          </a:p>
        </p:txBody>
      </p:sp>
      <p:sp>
        <p:nvSpPr>
          <p:cNvPr id="49" name="ZoneTexte 48">
            <a:extLst>
              <a:ext uri="{FF2B5EF4-FFF2-40B4-BE49-F238E27FC236}">
                <a16:creationId xmlns:a16="http://schemas.microsoft.com/office/drawing/2014/main" id="{26200EA8-66CA-4A44-B1CC-AE1CC46C60BE}"/>
              </a:ext>
            </a:extLst>
          </p:cNvPr>
          <p:cNvSpPr txBox="1"/>
          <p:nvPr/>
        </p:nvSpPr>
        <p:spPr>
          <a:xfrm>
            <a:off x="5689659" y="8539512"/>
            <a:ext cx="5268762" cy="461665"/>
          </a:xfrm>
          <a:prstGeom prst="rect">
            <a:avLst/>
          </a:prstGeom>
          <a:solidFill>
            <a:srgbClr val="0070C0"/>
          </a:solidFill>
        </p:spPr>
        <p:txBody>
          <a:bodyPr wrap="square" rtlCol="0">
            <a:spAutoFit/>
          </a:bodyPr>
          <a:lstStyle/>
          <a:p>
            <a:pPr algn="ctr"/>
            <a:r>
              <a:rPr lang="fr-FR" sz="2000" b="1" dirty="0">
                <a:solidFill>
                  <a:schemeClr val="bg1"/>
                </a:solidFill>
              </a:rPr>
              <a:t>kPI#2: </a:t>
            </a:r>
            <a:r>
              <a:rPr lang="fr-FR" sz="2000" b="1" dirty="0" err="1">
                <a:solidFill>
                  <a:schemeClr val="bg1"/>
                </a:solidFill>
              </a:rPr>
              <a:t>from</a:t>
            </a:r>
            <a:r>
              <a:rPr lang="fr-FR" sz="2000" b="1" dirty="0">
                <a:solidFill>
                  <a:schemeClr val="bg1"/>
                </a:solidFill>
              </a:rPr>
              <a:t> 10 min to </a:t>
            </a:r>
            <a:r>
              <a:rPr lang="fr-FR" sz="2400" b="1" dirty="0">
                <a:solidFill>
                  <a:schemeClr val="bg1"/>
                </a:solidFill>
              </a:rPr>
              <a:t>3 min per </a:t>
            </a:r>
            <a:r>
              <a:rPr lang="fr-FR" sz="2400" b="1" dirty="0" err="1">
                <a:solidFill>
                  <a:schemeClr val="bg1"/>
                </a:solidFill>
              </a:rPr>
              <a:t>electrode</a:t>
            </a:r>
            <a:endParaRPr lang="fr-FR" sz="2000" b="1" dirty="0">
              <a:solidFill>
                <a:schemeClr val="bg1"/>
              </a:solidFill>
            </a:endParaRPr>
          </a:p>
        </p:txBody>
      </p:sp>
      <p:sp>
        <p:nvSpPr>
          <p:cNvPr id="50" name="ZoneTexte 49">
            <a:extLst>
              <a:ext uri="{FF2B5EF4-FFF2-40B4-BE49-F238E27FC236}">
                <a16:creationId xmlns:a16="http://schemas.microsoft.com/office/drawing/2014/main" id="{AF08150C-607F-482E-B162-91FEFD5F7022}"/>
              </a:ext>
            </a:extLst>
          </p:cNvPr>
          <p:cNvSpPr txBox="1"/>
          <p:nvPr/>
        </p:nvSpPr>
        <p:spPr>
          <a:xfrm>
            <a:off x="12076867" y="4144112"/>
            <a:ext cx="6104341" cy="707886"/>
          </a:xfrm>
          <a:prstGeom prst="rect">
            <a:avLst/>
          </a:prstGeom>
          <a:noFill/>
        </p:spPr>
        <p:txBody>
          <a:bodyPr wrap="square" rtlCol="0">
            <a:spAutoFit/>
          </a:bodyPr>
          <a:lstStyle/>
          <a:p>
            <a:r>
              <a:rPr lang="fr-FR" sz="2000" dirty="0"/>
              <a:t>OPEX </a:t>
            </a:r>
            <a:r>
              <a:rPr lang="fr-FR" sz="2000" dirty="0" err="1"/>
              <a:t>is</a:t>
            </a:r>
            <a:r>
              <a:rPr lang="fr-FR" sz="2000" dirty="0"/>
              <a:t> the </a:t>
            </a:r>
            <a:r>
              <a:rPr lang="fr-FR" sz="2000" dirty="0" err="1"/>
              <a:t>most</a:t>
            </a:r>
            <a:r>
              <a:rPr lang="fr-FR" sz="2000" dirty="0"/>
              <a:t> </a:t>
            </a:r>
            <a:r>
              <a:rPr lang="fr-FR" sz="2000" dirty="0" err="1"/>
              <a:t>impactful</a:t>
            </a:r>
            <a:r>
              <a:rPr lang="fr-FR" sz="2000" dirty="0"/>
              <a:t> driver </a:t>
            </a:r>
            <a:r>
              <a:rPr lang="fr-FR" sz="2000" dirty="0" err="1"/>
              <a:t>cost</a:t>
            </a:r>
            <a:r>
              <a:rPr lang="fr-FR" sz="2000" dirty="0"/>
              <a:t> to the </a:t>
            </a:r>
            <a:r>
              <a:rPr lang="fr-FR" sz="2000" dirty="0" err="1"/>
              <a:t>hydrogen</a:t>
            </a:r>
            <a:r>
              <a:rPr lang="fr-FR" sz="2000" dirty="0"/>
              <a:t> </a:t>
            </a:r>
            <a:r>
              <a:rPr lang="fr-FR" sz="2000" dirty="0" err="1"/>
              <a:t>cost</a:t>
            </a:r>
            <a:r>
              <a:rPr lang="fr-FR" sz="2000" dirty="0"/>
              <a:t>, the </a:t>
            </a:r>
            <a:r>
              <a:rPr lang="fr-FR" sz="2000" dirty="0" err="1"/>
              <a:t>cell</a:t>
            </a:r>
            <a:r>
              <a:rPr lang="fr-FR" sz="2000" dirty="0"/>
              <a:t> </a:t>
            </a:r>
            <a:r>
              <a:rPr lang="fr-FR" sz="2000" dirty="0" err="1"/>
              <a:t>efficiency</a:t>
            </a:r>
            <a:r>
              <a:rPr lang="fr-FR" sz="2000" dirty="0"/>
              <a:t> has to </a:t>
            </a:r>
            <a:r>
              <a:rPr lang="fr-FR" sz="2000" dirty="0" err="1"/>
              <a:t>be</a:t>
            </a:r>
            <a:r>
              <a:rPr lang="fr-FR" sz="2000" dirty="0"/>
              <a:t> high as possible.</a:t>
            </a:r>
          </a:p>
        </p:txBody>
      </p:sp>
      <p:sp>
        <p:nvSpPr>
          <p:cNvPr id="51" name="ZoneTexte 50">
            <a:extLst>
              <a:ext uri="{FF2B5EF4-FFF2-40B4-BE49-F238E27FC236}">
                <a16:creationId xmlns:a16="http://schemas.microsoft.com/office/drawing/2014/main" id="{35825AFE-EE67-48BE-B094-6D7A84B4D5DD}"/>
              </a:ext>
            </a:extLst>
          </p:cNvPr>
          <p:cNvSpPr txBox="1"/>
          <p:nvPr/>
        </p:nvSpPr>
        <p:spPr>
          <a:xfrm>
            <a:off x="11719577" y="8539513"/>
            <a:ext cx="6426993" cy="461665"/>
          </a:xfrm>
          <a:prstGeom prst="rect">
            <a:avLst/>
          </a:prstGeom>
          <a:solidFill>
            <a:srgbClr val="0070C0"/>
          </a:solidFill>
        </p:spPr>
        <p:txBody>
          <a:bodyPr wrap="square" rtlCol="0">
            <a:spAutoFit/>
          </a:bodyPr>
          <a:lstStyle/>
          <a:p>
            <a:pPr algn="ctr"/>
            <a:r>
              <a:rPr lang="fr-FR" sz="2000" b="1" dirty="0" err="1">
                <a:solidFill>
                  <a:schemeClr val="bg1"/>
                </a:solidFill>
              </a:rPr>
              <a:t>kPI</a:t>
            </a:r>
            <a:r>
              <a:rPr lang="fr-FR" sz="2000" b="1" dirty="0">
                <a:solidFill>
                  <a:schemeClr val="bg1"/>
                </a:solidFill>
              </a:rPr>
              <a:t> #3: </a:t>
            </a:r>
            <a:r>
              <a:rPr lang="fr-FR" sz="2000" b="1" dirty="0" err="1">
                <a:solidFill>
                  <a:schemeClr val="bg1"/>
                </a:solidFill>
              </a:rPr>
              <a:t>from</a:t>
            </a:r>
            <a:r>
              <a:rPr lang="fr-FR" sz="2000" b="1" dirty="0">
                <a:solidFill>
                  <a:schemeClr val="bg1"/>
                </a:solidFill>
              </a:rPr>
              <a:t> 78 % (1.9V) to </a:t>
            </a:r>
            <a:r>
              <a:rPr lang="fr-FR" sz="2400" b="1" dirty="0">
                <a:solidFill>
                  <a:schemeClr val="bg1"/>
                </a:solidFill>
              </a:rPr>
              <a:t>80% (1.85 V) @ 1.5 A/cm²</a:t>
            </a:r>
            <a:endParaRPr lang="fr-FR" sz="2000" b="1" dirty="0">
              <a:solidFill>
                <a:schemeClr val="bg1"/>
              </a:solidFill>
            </a:endParaRPr>
          </a:p>
        </p:txBody>
      </p:sp>
      <p:cxnSp>
        <p:nvCxnSpPr>
          <p:cNvPr id="53" name="Connecteur droit 52">
            <a:extLst>
              <a:ext uri="{FF2B5EF4-FFF2-40B4-BE49-F238E27FC236}">
                <a16:creationId xmlns:a16="http://schemas.microsoft.com/office/drawing/2014/main" id="{6A0D1FBA-FAA7-46BF-8AE2-1C1565283C97}"/>
              </a:ext>
            </a:extLst>
          </p:cNvPr>
          <p:cNvCxnSpPr/>
          <p:nvPr/>
        </p:nvCxnSpPr>
        <p:spPr>
          <a:xfrm>
            <a:off x="9753600" y="1332088"/>
            <a:ext cx="0" cy="1525412"/>
          </a:xfrm>
          <a:prstGeom prst="line">
            <a:avLst/>
          </a:prstGeom>
        </p:spPr>
        <p:style>
          <a:lnRef idx="1">
            <a:schemeClr val="accent1"/>
          </a:lnRef>
          <a:fillRef idx="0">
            <a:schemeClr val="accent1"/>
          </a:fillRef>
          <a:effectRef idx="0">
            <a:schemeClr val="accent1"/>
          </a:effectRef>
          <a:fontRef idx="minor">
            <a:schemeClr val="tx1"/>
          </a:fontRef>
        </p:style>
      </p:cxnSp>
      <p:sp>
        <p:nvSpPr>
          <p:cNvPr id="54" name="ZoneTexte 53">
            <a:extLst>
              <a:ext uri="{FF2B5EF4-FFF2-40B4-BE49-F238E27FC236}">
                <a16:creationId xmlns:a16="http://schemas.microsoft.com/office/drawing/2014/main" id="{871A0CCD-A1E8-44C5-8D37-97F77F68F9F3}"/>
              </a:ext>
            </a:extLst>
          </p:cNvPr>
          <p:cNvSpPr txBox="1"/>
          <p:nvPr/>
        </p:nvSpPr>
        <p:spPr>
          <a:xfrm>
            <a:off x="10041048" y="1244197"/>
            <a:ext cx="3999772" cy="400110"/>
          </a:xfrm>
          <a:prstGeom prst="rect">
            <a:avLst/>
          </a:prstGeom>
          <a:noFill/>
        </p:spPr>
        <p:txBody>
          <a:bodyPr wrap="square" rtlCol="0">
            <a:spAutoFit/>
          </a:bodyPr>
          <a:lstStyle/>
          <a:p>
            <a:r>
              <a:rPr lang="fr-FR" sz="2000" b="1" dirty="0"/>
              <a:t>Levers are </a:t>
            </a:r>
            <a:r>
              <a:rPr lang="fr-FR" dirty="0"/>
              <a:t>:</a:t>
            </a:r>
          </a:p>
        </p:txBody>
      </p:sp>
      <p:cxnSp>
        <p:nvCxnSpPr>
          <p:cNvPr id="55" name="Connecteur droit 54">
            <a:extLst>
              <a:ext uri="{FF2B5EF4-FFF2-40B4-BE49-F238E27FC236}">
                <a16:creationId xmlns:a16="http://schemas.microsoft.com/office/drawing/2014/main" id="{CCFC5B22-9CF1-44AE-AA04-FE325134701A}"/>
              </a:ext>
            </a:extLst>
          </p:cNvPr>
          <p:cNvCxnSpPr>
            <a:cxnSpLocks/>
          </p:cNvCxnSpPr>
          <p:nvPr/>
        </p:nvCxnSpPr>
        <p:spPr>
          <a:xfrm>
            <a:off x="11386632" y="3314700"/>
            <a:ext cx="0" cy="5552386"/>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56" name="Connecteur droit 55">
            <a:extLst>
              <a:ext uri="{FF2B5EF4-FFF2-40B4-BE49-F238E27FC236}">
                <a16:creationId xmlns:a16="http://schemas.microsoft.com/office/drawing/2014/main" id="{3D22AF89-FAD1-446D-9D83-C65067B6ED7F}"/>
              </a:ext>
            </a:extLst>
          </p:cNvPr>
          <p:cNvCxnSpPr>
            <a:cxnSpLocks/>
          </p:cNvCxnSpPr>
          <p:nvPr/>
        </p:nvCxnSpPr>
        <p:spPr>
          <a:xfrm>
            <a:off x="5257800" y="3383025"/>
            <a:ext cx="0" cy="5552386"/>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7" name="ZoneTexte 56">
            <a:extLst>
              <a:ext uri="{FF2B5EF4-FFF2-40B4-BE49-F238E27FC236}">
                <a16:creationId xmlns:a16="http://schemas.microsoft.com/office/drawing/2014/main" id="{7420E3D7-2673-461A-A468-DD6DA42395B1}"/>
              </a:ext>
            </a:extLst>
          </p:cNvPr>
          <p:cNvSpPr txBox="1"/>
          <p:nvPr/>
        </p:nvSpPr>
        <p:spPr>
          <a:xfrm>
            <a:off x="12586787" y="5460237"/>
            <a:ext cx="4835624" cy="1015663"/>
          </a:xfrm>
          <a:prstGeom prst="rect">
            <a:avLst/>
          </a:prstGeom>
          <a:noFill/>
        </p:spPr>
        <p:txBody>
          <a:bodyPr wrap="square" rtlCol="0">
            <a:spAutoFit/>
          </a:bodyPr>
          <a:lstStyle/>
          <a:p>
            <a:pPr marL="285750" indent="-285750" algn="just">
              <a:buFont typeface="Wingdings" panose="05000000000000000000" pitchFamily="2" charset="2"/>
              <a:buChar char="§"/>
            </a:pPr>
            <a:r>
              <a:rPr lang="fr-FR" sz="2000" dirty="0"/>
              <a:t>CEA </a:t>
            </a:r>
            <a:r>
              <a:rPr lang="fr-FR" sz="2000" dirty="0" err="1"/>
              <a:t>will</a:t>
            </a:r>
            <a:r>
              <a:rPr lang="fr-FR" sz="2000" dirty="0"/>
              <a:t> </a:t>
            </a:r>
            <a:r>
              <a:rPr lang="fr-FR" sz="2000" dirty="0" err="1"/>
              <a:t>evaluate</a:t>
            </a:r>
            <a:r>
              <a:rPr lang="fr-FR" sz="2000" dirty="0"/>
              <a:t> the large </a:t>
            </a:r>
            <a:r>
              <a:rPr lang="fr-FR" sz="2000" dirty="0" err="1"/>
              <a:t>automated</a:t>
            </a:r>
            <a:r>
              <a:rPr lang="fr-FR" sz="2000" dirty="0"/>
              <a:t> </a:t>
            </a:r>
            <a:r>
              <a:rPr lang="fr-FR" sz="2000" dirty="0" err="1"/>
              <a:t>electrodes</a:t>
            </a:r>
            <a:r>
              <a:rPr lang="fr-FR" sz="2000" dirty="0"/>
              <a:t> (200 cm²) in single-</a:t>
            </a:r>
            <a:r>
              <a:rPr lang="fr-FR" sz="2000" dirty="0" err="1"/>
              <a:t>cell</a:t>
            </a:r>
            <a:r>
              <a:rPr lang="fr-FR" sz="2000" dirty="0"/>
              <a:t> hardware.</a:t>
            </a:r>
          </a:p>
        </p:txBody>
      </p:sp>
      <p:grpSp>
        <p:nvGrpSpPr>
          <p:cNvPr id="58" name="Group 6">
            <a:extLst>
              <a:ext uri="{FF2B5EF4-FFF2-40B4-BE49-F238E27FC236}">
                <a16:creationId xmlns:a16="http://schemas.microsoft.com/office/drawing/2014/main" id="{BE0A39CB-D417-4AF3-8EB2-B5BA37555FF0}"/>
              </a:ext>
            </a:extLst>
          </p:cNvPr>
          <p:cNvGrpSpPr/>
          <p:nvPr/>
        </p:nvGrpSpPr>
        <p:grpSpPr>
          <a:xfrm>
            <a:off x="611048" y="9534525"/>
            <a:ext cx="1730016" cy="547688"/>
            <a:chOff x="0" y="0"/>
            <a:chExt cx="2306688" cy="730250"/>
          </a:xfrm>
        </p:grpSpPr>
        <p:sp>
          <p:nvSpPr>
            <p:cNvPr id="59" name="Freeform 7">
              <a:extLst>
                <a:ext uri="{FF2B5EF4-FFF2-40B4-BE49-F238E27FC236}">
                  <a16:creationId xmlns:a16="http://schemas.microsoft.com/office/drawing/2014/main" id="{BE0872C2-612D-4850-B47F-F26B90BF97F8}"/>
                </a:ext>
              </a:extLst>
            </p:cNvPr>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4">
                <a:alphaModFix amt="0"/>
              </a:blip>
              <a:stretch>
                <a:fillRect t="-11548" b="-11548"/>
              </a:stretch>
            </a:blipFill>
          </p:spPr>
          <p:txBody>
            <a:bodyPr/>
            <a:lstStyle/>
            <a:p>
              <a:endParaRPr lang="en-US"/>
            </a:p>
          </p:txBody>
        </p:sp>
        <p:sp>
          <p:nvSpPr>
            <p:cNvPr id="60" name="TextBox 8">
              <a:extLst>
                <a:ext uri="{FF2B5EF4-FFF2-40B4-BE49-F238E27FC236}">
                  <a16:creationId xmlns:a16="http://schemas.microsoft.com/office/drawing/2014/main" id="{45DECB38-4F48-47DC-A459-9F0879BA49A5}"/>
                </a:ext>
              </a:extLst>
            </p:cNvPr>
            <p:cNvSpPr txBox="1"/>
            <p:nvPr/>
          </p:nvSpPr>
          <p:spPr>
            <a:xfrm>
              <a:off x="0" y="0"/>
              <a:ext cx="2306688" cy="730250"/>
            </a:xfrm>
            <a:prstGeom prst="rect">
              <a:avLst/>
            </a:prstGeom>
          </p:spPr>
          <p:txBody>
            <a:bodyPr lIns="0" tIns="0" rIns="0" bIns="0" rtlCol="0" anchor="ctr"/>
            <a:lstStyle/>
            <a:p>
              <a:pPr algn="l">
                <a:lnSpc>
                  <a:spcPts val="2160"/>
                </a:lnSpc>
              </a:pPr>
              <a:r>
                <a:rPr lang="en-US" sz="1800" dirty="0">
                  <a:solidFill>
                    <a:srgbClr val="9D9FA2"/>
                  </a:solidFill>
                  <a:latin typeface="DM Sans"/>
                  <a:ea typeface="DM Sans"/>
                  <a:cs typeface="DM Sans"/>
                  <a:sym typeface="DM Sans"/>
                </a:rPr>
                <a:t>15/08/2026</a:t>
              </a:r>
            </a:p>
          </p:txBody>
        </p:sp>
      </p:grpSp>
      <p:grpSp>
        <p:nvGrpSpPr>
          <p:cNvPr id="61" name="Group 9">
            <a:extLst>
              <a:ext uri="{FF2B5EF4-FFF2-40B4-BE49-F238E27FC236}">
                <a16:creationId xmlns:a16="http://schemas.microsoft.com/office/drawing/2014/main" id="{DFC84B56-41A3-4F3F-ABAA-A883ECAAB0B0}"/>
              </a:ext>
            </a:extLst>
          </p:cNvPr>
          <p:cNvGrpSpPr/>
          <p:nvPr/>
        </p:nvGrpSpPr>
        <p:grpSpPr>
          <a:xfrm>
            <a:off x="2370268" y="9534525"/>
            <a:ext cx="6172200" cy="547688"/>
            <a:chOff x="0" y="0"/>
            <a:chExt cx="8229600" cy="730250"/>
          </a:xfrm>
        </p:grpSpPr>
        <p:sp>
          <p:nvSpPr>
            <p:cNvPr id="62" name="Freeform 10">
              <a:extLst>
                <a:ext uri="{FF2B5EF4-FFF2-40B4-BE49-F238E27FC236}">
                  <a16:creationId xmlns:a16="http://schemas.microsoft.com/office/drawing/2014/main" id="{426AD650-40BA-4164-8F74-6EFA8C6522E6}"/>
                </a:ext>
              </a:extLst>
            </p:cNvPr>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4">
                <a:alphaModFix amt="0"/>
              </a:blip>
              <a:stretch>
                <a:fillRect t="-169587" b="-169587"/>
              </a:stretch>
            </a:blipFill>
          </p:spPr>
          <p:txBody>
            <a:bodyPr/>
            <a:lstStyle/>
            <a:p>
              <a:endParaRPr lang="en-US"/>
            </a:p>
          </p:txBody>
        </p:sp>
        <p:sp>
          <p:nvSpPr>
            <p:cNvPr id="63" name="TextBox 11">
              <a:extLst>
                <a:ext uri="{FF2B5EF4-FFF2-40B4-BE49-F238E27FC236}">
                  <a16:creationId xmlns:a16="http://schemas.microsoft.com/office/drawing/2014/main" id="{6304C1C1-271C-495F-B045-BDE315757FCA}"/>
                </a:ext>
              </a:extLst>
            </p:cNvPr>
            <p:cNvSpPr txBox="1"/>
            <p:nvPr/>
          </p:nvSpPr>
          <p:spPr>
            <a:xfrm>
              <a:off x="0" y="0"/>
              <a:ext cx="8229600" cy="730250"/>
            </a:xfrm>
            <a:prstGeom prst="rect">
              <a:avLst/>
            </a:prstGeom>
          </p:spPr>
          <p:txBody>
            <a:bodyPr lIns="0" tIns="0" rIns="0" bIns="0" rtlCol="0" anchor="ctr"/>
            <a:lstStyle/>
            <a:p>
              <a:pPr algn="l">
                <a:lnSpc>
                  <a:spcPts val="2160"/>
                </a:lnSpc>
              </a:pPr>
              <a:r>
                <a:rPr lang="en-US" sz="1800" dirty="0" err="1">
                  <a:solidFill>
                    <a:srgbClr val="9D9FA2"/>
                  </a:solidFill>
                  <a:latin typeface="DM Sans"/>
                  <a:ea typeface="DM Sans"/>
                  <a:cs typeface="DM Sans"/>
                  <a:sym typeface="DM Sans"/>
                </a:rPr>
                <a:t>NanoMEA_AEMWE_Democase</a:t>
              </a:r>
              <a:endParaRPr lang="en-US" sz="1800" dirty="0">
                <a:solidFill>
                  <a:srgbClr val="9D9FA2"/>
                </a:solidFill>
                <a:latin typeface="DM Sans"/>
                <a:ea typeface="DM Sans"/>
                <a:cs typeface="DM Sans"/>
                <a:sym typeface="DM Sans"/>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a:stretch>
                <a:fillRect b="-1"/>
              </a:stretch>
            </a:blipFill>
          </p:spPr>
          <p:txBody>
            <a:bodyPr/>
            <a:lstStyle/>
            <a:p>
              <a:endParaRPr lang="en-US"/>
            </a:p>
          </p:txBody>
        </p:sp>
      </p:grpSp>
      <p:sp>
        <p:nvSpPr>
          <p:cNvPr id="4" name="TextBox 4"/>
          <p:cNvSpPr txBox="1"/>
          <p:nvPr/>
        </p:nvSpPr>
        <p:spPr>
          <a:xfrm>
            <a:off x="702488" y="650557"/>
            <a:ext cx="10404119" cy="673227"/>
          </a:xfrm>
          <a:prstGeom prst="rect">
            <a:avLst/>
          </a:prstGeom>
        </p:spPr>
        <p:txBody>
          <a:bodyPr lIns="0" tIns="0" rIns="0" bIns="0" rtlCol="0" anchor="t">
            <a:spAutoFit/>
          </a:bodyPr>
          <a:lstStyle/>
          <a:p>
            <a:pPr algn="l">
              <a:lnSpc>
                <a:spcPts val="5184"/>
              </a:lnSpc>
            </a:pPr>
            <a:r>
              <a:rPr lang="en-US" sz="4800" b="1">
                <a:solidFill>
                  <a:srgbClr val="2976BC"/>
                </a:solidFill>
                <a:latin typeface="DM Sans Bold"/>
                <a:ea typeface="DM Sans Bold"/>
                <a:cs typeface="DM Sans Bold"/>
                <a:sym typeface="DM Sans Bold"/>
              </a:rPr>
              <a:t>What we did (our solution)</a:t>
            </a:r>
          </a:p>
        </p:txBody>
      </p:sp>
      <p:grpSp>
        <p:nvGrpSpPr>
          <p:cNvPr id="12" name="Group 12"/>
          <p:cNvGrpSpPr/>
          <p:nvPr/>
        </p:nvGrpSpPr>
        <p:grpSpPr>
          <a:xfrm>
            <a:off x="16703011" y="9534525"/>
            <a:ext cx="865918" cy="547688"/>
            <a:chOff x="0" y="0"/>
            <a:chExt cx="1154557" cy="730250"/>
          </a:xfrm>
        </p:grpSpPr>
        <p:sp>
          <p:nvSpPr>
            <p:cNvPr id="13" name="Freeform 13"/>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3">
                <a:alphaModFix amt="0"/>
              </a:blip>
              <a:stretch>
                <a:fillRect l="-31151" r="-31150"/>
              </a:stretch>
            </a:blipFill>
          </p:spPr>
          <p:txBody>
            <a:bodyPr/>
            <a:lstStyle/>
            <a:p>
              <a:endParaRPr lang="en-US"/>
            </a:p>
          </p:txBody>
        </p:sp>
        <p:sp>
          <p:nvSpPr>
            <p:cNvPr id="14" name="TextBox 14"/>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2</a:t>
              </a:r>
            </a:p>
          </p:txBody>
        </p:sp>
      </p:grpSp>
      <p:pic>
        <p:nvPicPr>
          <p:cNvPr id="15" name="Espace réservé du contenu 7">
            <a:extLst>
              <a:ext uri="{FF2B5EF4-FFF2-40B4-BE49-F238E27FC236}">
                <a16:creationId xmlns:a16="http://schemas.microsoft.com/office/drawing/2014/main" id="{48CFE0F9-2842-4272-AEB1-06F23D025C57}"/>
              </a:ext>
            </a:extLst>
          </p:cNvPr>
          <p:cNvPicPr>
            <a:picLocks noChangeAspect="1"/>
          </p:cNvPicPr>
          <p:nvPr/>
        </p:nvPicPr>
        <p:blipFill>
          <a:blip r:embed="rId4"/>
          <a:stretch>
            <a:fillRect/>
          </a:stretch>
        </p:blipFill>
        <p:spPr>
          <a:xfrm>
            <a:off x="-15240" y="3317581"/>
            <a:ext cx="4813011" cy="3684588"/>
          </a:xfrm>
          <a:prstGeom prst="rect">
            <a:avLst/>
          </a:prstGeom>
        </p:spPr>
      </p:pic>
      <p:sp>
        <p:nvSpPr>
          <p:cNvPr id="16" name="ZoneTexte 15">
            <a:extLst>
              <a:ext uri="{FF2B5EF4-FFF2-40B4-BE49-F238E27FC236}">
                <a16:creationId xmlns:a16="http://schemas.microsoft.com/office/drawing/2014/main" id="{5D6D5040-9506-4F2E-AF36-B04F187A686A}"/>
              </a:ext>
            </a:extLst>
          </p:cNvPr>
          <p:cNvSpPr txBox="1"/>
          <p:nvPr/>
        </p:nvSpPr>
        <p:spPr>
          <a:xfrm>
            <a:off x="119575" y="6735064"/>
            <a:ext cx="6629400" cy="646331"/>
          </a:xfrm>
          <a:prstGeom prst="rect">
            <a:avLst/>
          </a:prstGeom>
          <a:noFill/>
        </p:spPr>
        <p:txBody>
          <a:bodyPr wrap="square" rtlCol="0">
            <a:spAutoFit/>
          </a:bodyPr>
          <a:lstStyle/>
          <a:p>
            <a:r>
              <a:rPr lang="fr-FR" dirty="0" err="1"/>
              <a:t>Expected</a:t>
            </a:r>
            <a:r>
              <a:rPr lang="fr-FR" dirty="0"/>
              <a:t> Pt </a:t>
            </a:r>
            <a:r>
              <a:rPr lang="fr-FR" dirty="0" err="1"/>
              <a:t>loading</a:t>
            </a:r>
            <a:r>
              <a:rPr lang="fr-FR" dirty="0"/>
              <a:t> : 0.3 mg Pt/cm²</a:t>
            </a:r>
          </a:p>
          <a:p>
            <a:r>
              <a:rPr lang="fr-FR" dirty="0" err="1"/>
              <a:t>Actual</a:t>
            </a:r>
            <a:r>
              <a:rPr lang="fr-FR" dirty="0"/>
              <a:t> </a:t>
            </a:r>
            <a:r>
              <a:rPr lang="fr-FR" dirty="0" err="1"/>
              <a:t>loading</a:t>
            </a:r>
            <a:r>
              <a:rPr lang="fr-FR" dirty="0"/>
              <a:t> : 0.582 +/- 0.1 mg Pt/cm² over 25 </a:t>
            </a:r>
            <a:r>
              <a:rPr lang="fr-FR" dirty="0" err="1"/>
              <a:t>measurement</a:t>
            </a:r>
            <a:r>
              <a:rPr lang="fr-FR" dirty="0"/>
              <a:t> points</a:t>
            </a:r>
          </a:p>
        </p:txBody>
      </p:sp>
      <p:sp>
        <p:nvSpPr>
          <p:cNvPr id="17" name="ZoneTexte 16">
            <a:extLst>
              <a:ext uri="{FF2B5EF4-FFF2-40B4-BE49-F238E27FC236}">
                <a16:creationId xmlns:a16="http://schemas.microsoft.com/office/drawing/2014/main" id="{7DBF9FA7-488D-4ED1-94F5-5BB1E92C5F68}"/>
              </a:ext>
            </a:extLst>
          </p:cNvPr>
          <p:cNvSpPr txBox="1"/>
          <p:nvPr/>
        </p:nvSpPr>
        <p:spPr>
          <a:xfrm>
            <a:off x="1355221" y="3278793"/>
            <a:ext cx="2665552" cy="369332"/>
          </a:xfrm>
          <a:prstGeom prst="rect">
            <a:avLst/>
          </a:prstGeom>
          <a:noFill/>
        </p:spPr>
        <p:txBody>
          <a:bodyPr wrap="square" rtlCol="0">
            <a:spAutoFit/>
          </a:bodyPr>
          <a:lstStyle/>
          <a:p>
            <a:r>
              <a:rPr lang="fr-FR" b="1" dirty="0"/>
              <a:t>XRF Mapping</a:t>
            </a:r>
          </a:p>
        </p:txBody>
      </p:sp>
      <p:sp>
        <p:nvSpPr>
          <p:cNvPr id="18" name="ZoneTexte 17">
            <a:extLst>
              <a:ext uri="{FF2B5EF4-FFF2-40B4-BE49-F238E27FC236}">
                <a16:creationId xmlns:a16="http://schemas.microsoft.com/office/drawing/2014/main" id="{C7A535BB-4659-4583-8DC9-6463D874003F}"/>
              </a:ext>
            </a:extLst>
          </p:cNvPr>
          <p:cNvSpPr txBox="1"/>
          <p:nvPr/>
        </p:nvSpPr>
        <p:spPr>
          <a:xfrm>
            <a:off x="702488" y="7807515"/>
            <a:ext cx="3183712" cy="646331"/>
          </a:xfrm>
          <a:prstGeom prst="rect">
            <a:avLst/>
          </a:prstGeom>
          <a:solidFill>
            <a:srgbClr val="E4F5EC"/>
          </a:solidFill>
          <a:ln>
            <a:solidFill>
              <a:srgbClr val="E4F5EC"/>
            </a:solidFill>
          </a:ln>
        </p:spPr>
        <p:txBody>
          <a:bodyPr wrap="square" rtlCol="0">
            <a:spAutoFit/>
          </a:bodyPr>
          <a:lstStyle/>
          <a:p>
            <a:r>
              <a:rPr lang="fr-FR" b="1" dirty="0"/>
              <a:t>Room for the </a:t>
            </a:r>
            <a:r>
              <a:rPr lang="fr-FR" b="1" dirty="0" err="1"/>
              <a:t>improvement</a:t>
            </a:r>
            <a:r>
              <a:rPr lang="fr-FR" b="1" dirty="0"/>
              <a:t> of the </a:t>
            </a:r>
            <a:r>
              <a:rPr lang="fr-FR" b="1" dirty="0" err="1"/>
              <a:t>catalytic</a:t>
            </a:r>
            <a:r>
              <a:rPr lang="fr-FR" b="1" dirty="0"/>
              <a:t> </a:t>
            </a:r>
            <a:r>
              <a:rPr lang="fr-FR" b="1" dirty="0" err="1"/>
              <a:t>ink</a:t>
            </a:r>
            <a:r>
              <a:rPr lang="fr-FR" b="1" dirty="0"/>
              <a:t> </a:t>
            </a:r>
            <a:r>
              <a:rPr lang="fr-FR" b="1" dirty="0" err="1"/>
              <a:t>deposition</a:t>
            </a:r>
            <a:r>
              <a:rPr lang="fr-FR" b="1" dirty="0"/>
              <a:t>.</a:t>
            </a:r>
          </a:p>
        </p:txBody>
      </p:sp>
      <p:sp>
        <p:nvSpPr>
          <p:cNvPr id="19" name="ZoneTexte 18">
            <a:extLst>
              <a:ext uri="{FF2B5EF4-FFF2-40B4-BE49-F238E27FC236}">
                <a16:creationId xmlns:a16="http://schemas.microsoft.com/office/drawing/2014/main" id="{A39A7075-EAEF-473A-BED8-6283BC60D54E}"/>
              </a:ext>
            </a:extLst>
          </p:cNvPr>
          <p:cNvSpPr txBox="1"/>
          <p:nvPr/>
        </p:nvSpPr>
        <p:spPr>
          <a:xfrm>
            <a:off x="381000" y="1634004"/>
            <a:ext cx="8077200" cy="400110"/>
          </a:xfrm>
          <a:prstGeom prst="rect">
            <a:avLst/>
          </a:prstGeom>
          <a:noFill/>
        </p:spPr>
        <p:txBody>
          <a:bodyPr wrap="square" rtlCol="0">
            <a:spAutoFit/>
          </a:bodyPr>
          <a:lstStyle/>
          <a:p>
            <a:r>
              <a:rPr lang="fr-FR" sz="2000" b="1" dirty="0" err="1"/>
              <a:t>Assessment</a:t>
            </a:r>
            <a:r>
              <a:rPr lang="fr-FR" sz="2000" b="1" dirty="0"/>
              <a:t> of base </a:t>
            </a:r>
            <a:r>
              <a:rPr lang="fr-FR" sz="2000" b="1" dirty="0" err="1"/>
              <a:t>materials</a:t>
            </a:r>
            <a:r>
              <a:rPr lang="fr-FR" sz="2000" b="1" dirty="0"/>
              <a:t> </a:t>
            </a:r>
            <a:r>
              <a:rPr lang="fr-FR" sz="2000" b="1" dirty="0" err="1"/>
              <a:t>before</a:t>
            </a:r>
            <a:r>
              <a:rPr lang="fr-FR" sz="2000" b="1" dirty="0"/>
              <a:t> </a:t>
            </a:r>
            <a:r>
              <a:rPr lang="fr-FR" sz="2000" b="1" dirty="0" err="1"/>
              <a:t>potential</a:t>
            </a:r>
            <a:r>
              <a:rPr lang="fr-FR" sz="2000" b="1" dirty="0"/>
              <a:t> areas for </a:t>
            </a:r>
            <a:r>
              <a:rPr lang="fr-FR" sz="2000" b="1" dirty="0" err="1"/>
              <a:t>improvement</a:t>
            </a:r>
            <a:endParaRPr lang="fr-FR" sz="2000" b="1" dirty="0"/>
          </a:p>
        </p:txBody>
      </p:sp>
      <p:sp>
        <p:nvSpPr>
          <p:cNvPr id="28" name="ZoneTexte 27">
            <a:extLst>
              <a:ext uri="{FF2B5EF4-FFF2-40B4-BE49-F238E27FC236}">
                <a16:creationId xmlns:a16="http://schemas.microsoft.com/office/drawing/2014/main" id="{7C2B6B10-F837-40A4-A9F4-719A9F224B74}"/>
              </a:ext>
            </a:extLst>
          </p:cNvPr>
          <p:cNvSpPr txBox="1"/>
          <p:nvPr/>
        </p:nvSpPr>
        <p:spPr>
          <a:xfrm>
            <a:off x="919920" y="5905260"/>
            <a:ext cx="2075993" cy="369332"/>
          </a:xfrm>
          <a:prstGeom prst="rect">
            <a:avLst/>
          </a:prstGeom>
          <a:solidFill>
            <a:schemeClr val="bg1"/>
          </a:solidFill>
        </p:spPr>
        <p:txBody>
          <a:bodyPr wrap="square" rtlCol="0">
            <a:spAutoFit/>
          </a:bodyPr>
          <a:lstStyle/>
          <a:p>
            <a:r>
              <a:rPr lang="fr-FR" b="1" dirty="0"/>
              <a:t>1.85 V @ 1.5 A/cm²</a:t>
            </a:r>
          </a:p>
        </p:txBody>
      </p:sp>
      <p:sp>
        <p:nvSpPr>
          <p:cNvPr id="31" name="ZoneTexte 30">
            <a:extLst>
              <a:ext uri="{FF2B5EF4-FFF2-40B4-BE49-F238E27FC236}">
                <a16:creationId xmlns:a16="http://schemas.microsoft.com/office/drawing/2014/main" id="{BD136A3B-9DB3-4AD9-9328-0E2779DF5F0D}"/>
              </a:ext>
            </a:extLst>
          </p:cNvPr>
          <p:cNvSpPr txBox="1"/>
          <p:nvPr/>
        </p:nvSpPr>
        <p:spPr>
          <a:xfrm>
            <a:off x="7285274" y="2344334"/>
            <a:ext cx="6614287" cy="1200329"/>
          </a:xfrm>
          <a:prstGeom prst="rect">
            <a:avLst/>
          </a:prstGeom>
          <a:noFill/>
        </p:spPr>
        <p:txBody>
          <a:bodyPr wrap="square" rtlCol="0">
            <a:spAutoFit/>
          </a:bodyPr>
          <a:lstStyle/>
          <a:p>
            <a:r>
              <a:rPr lang="fr-FR" dirty="0"/>
              <a:t>MEA:</a:t>
            </a:r>
          </a:p>
          <a:p>
            <a:r>
              <a:rPr lang="fr-FR" dirty="0"/>
              <a:t>Ni </a:t>
            </a:r>
            <a:r>
              <a:rPr lang="fr-FR" dirty="0" err="1"/>
              <a:t>alloy</a:t>
            </a:r>
            <a:r>
              <a:rPr lang="fr-FR" dirty="0"/>
              <a:t> </a:t>
            </a:r>
            <a:r>
              <a:rPr lang="fr-FR" dirty="0" err="1"/>
              <a:t>felt</a:t>
            </a:r>
            <a:r>
              <a:rPr lang="fr-FR" dirty="0"/>
              <a:t> / </a:t>
            </a:r>
            <a:r>
              <a:rPr lang="fr-FR" dirty="0" err="1"/>
              <a:t>PiperIon</a:t>
            </a:r>
            <a:r>
              <a:rPr lang="fr-FR" dirty="0"/>
              <a:t> 60µm / C2CAT cathode (Pt </a:t>
            </a:r>
            <a:r>
              <a:rPr lang="fr-FR" dirty="0" err="1"/>
              <a:t>based</a:t>
            </a:r>
            <a:r>
              <a:rPr lang="fr-FR" dirty="0"/>
              <a:t>)</a:t>
            </a:r>
          </a:p>
          <a:p>
            <a:r>
              <a:rPr lang="fr-FR" dirty="0"/>
              <a:t>Cathode </a:t>
            </a:r>
            <a:r>
              <a:rPr lang="fr-FR" dirty="0" err="1"/>
              <a:t>loading</a:t>
            </a:r>
            <a:r>
              <a:rPr lang="fr-FR" dirty="0"/>
              <a:t> 0.3 mg/cm² </a:t>
            </a:r>
            <a:r>
              <a:rPr lang="fr-FR" dirty="0" err="1"/>
              <a:t>selected</a:t>
            </a:r>
            <a:r>
              <a:rPr lang="fr-FR" dirty="0"/>
              <a:t> area </a:t>
            </a:r>
            <a:r>
              <a:rPr lang="fr-FR" dirty="0" err="1"/>
              <a:t>from</a:t>
            </a:r>
            <a:r>
              <a:rPr lang="fr-FR" dirty="0"/>
              <a:t> XRF </a:t>
            </a:r>
            <a:r>
              <a:rPr lang="fr-FR" dirty="0" err="1"/>
              <a:t>measurements</a:t>
            </a:r>
            <a:r>
              <a:rPr lang="fr-FR" dirty="0"/>
              <a:t>)</a:t>
            </a:r>
          </a:p>
          <a:p>
            <a:r>
              <a:rPr lang="fr-FR" dirty="0" err="1"/>
              <a:t>Cell</a:t>
            </a:r>
            <a:r>
              <a:rPr lang="fr-FR" dirty="0"/>
              <a:t> surface : 1.8 cm²</a:t>
            </a:r>
          </a:p>
        </p:txBody>
      </p:sp>
      <p:sp>
        <p:nvSpPr>
          <p:cNvPr id="32" name="ZoneTexte 31">
            <a:extLst>
              <a:ext uri="{FF2B5EF4-FFF2-40B4-BE49-F238E27FC236}">
                <a16:creationId xmlns:a16="http://schemas.microsoft.com/office/drawing/2014/main" id="{DB0FA5C6-B4B4-4106-A6A5-5071D17D4299}"/>
              </a:ext>
            </a:extLst>
          </p:cNvPr>
          <p:cNvSpPr txBox="1"/>
          <p:nvPr/>
        </p:nvSpPr>
        <p:spPr>
          <a:xfrm>
            <a:off x="6477000" y="7894733"/>
            <a:ext cx="6431344" cy="646331"/>
          </a:xfrm>
          <a:prstGeom prst="rect">
            <a:avLst/>
          </a:prstGeom>
          <a:solidFill>
            <a:srgbClr val="E4F5EC"/>
          </a:solidFill>
          <a:ln>
            <a:solidFill>
              <a:srgbClr val="E4F5EC"/>
            </a:solidFill>
          </a:ln>
        </p:spPr>
        <p:txBody>
          <a:bodyPr wrap="square" rtlCol="0">
            <a:spAutoFit/>
          </a:bodyPr>
          <a:lstStyle>
            <a:defPPr>
              <a:defRPr lang="en-US"/>
            </a:defPPr>
            <a:lvl1pPr algn="just">
              <a:defRPr b="1"/>
            </a:lvl1pPr>
          </a:lstStyle>
          <a:p>
            <a:r>
              <a:rPr lang="fr-FR" dirty="0"/>
              <a:t>kPI#1 </a:t>
            </a:r>
            <a:r>
              <a:rPr lang="fr-FR" dirty="0" err="1"/>
              <a:t>is</a:t>
            </a:r>
            <a:r>
              <a:rPr lang="fr-FR" dirty="0"/>
              <a:t> </a:t>
            </a:r>
            <a:r>
              <a:rPr lang="fr-FR" dirty="0" err="1"/>
              <a:t>reached</a:t>
            </a:r>
            <a:r>
              <a:rPr lang="fr-FR" dirty="0"/>
              <a:t> </a:t>
            </a:r>
            <a:r>
              <a:rPr lang="fr-FR" dirty="0" err="1"/>
              <a:t>with</a:t>
            </a:r>
            <a:r>
              <a:rPr lang="fr-FR" dirty="0"/>
              <a:t> 0.06 g/kW of PGM</a:t>
            </a:r>
          </a:p>
          <a:p>
            <a:r>
              <a:rPr lang="fr-FR" dirty="0"/>
              <a:t>kPI#3 </a:t>
            </a:r>
            <a:r>
              <a:rPr lang="fr-FR" dirty="0" err="1"/>
              <a:t>is</a:t>
            </a:r>
            <a:r>
              <a:rPr lang="fr-FR" dirty="0"/>
              <a:t> </a:t>
            </a:r>
            <a:r>
              <a:rPr lang="fr-FR" dirty="0" err="1"/>
              <a:t>reached</a:t>
            </a:r>
            <a:r>
              <a:rPr lang="fr-FR" dirty="0"/>
              <a:t> but </a:t>
            </a:r>
            <a:r>
              <a:rPr lang="fr-FR" dirty="0" err="1"/>
              <a:t>with</a:t>
            </a:r>
            <a:r>
              <a:rPr lang="fr-FR" dirty="0"/>
              <a:t> PGM </a:t>
            </a:r>
            <a:r>
              <a:rPr lang="fr-FR" dirty="0" err="1"/>
              <a:t>catalyst</a:t>
            </a:r>
            <a:r>
              <a:rPr lang="fr-FR" dirty="0"/>
              <a:t> (1.85 V @ 1.5 A/cm²)</a:t>
            </a:r>
          </a:p>
        </p:txBody>
      </p:sp>
      <p:pic>
        <p:nvPicPr>
          <p:cNvPr id="34" name="Image 33">
            <a:extLst>
              <a:ext uri="{FF2B5EF4-FFF2-40B4-BE49-F238E27FC236}">
                <a16:creationId xmlns:a16="http://schemas.microsoft.com/office/drawing/2014/main" id="{5F126022-F590-4997-B5E3-660ACF7F61B2}"/>
              </a:ext>
            </a:extLst>
          </p:cNvPr>
          <p:cNvPicPr>
            <a:picLocks noChangeAspect="1"/>
          </p:cNvPicPr>
          <p:nvPr/>
        </p:nvPicPr>
        <p:blipFill>
          <a:blip r:embed="rId5"/>
          <a:stretch>
            <a:fillRect/>
          </a:stretch>
        </p:blipFill>
        <p:spPr>
          <a:xfrm>
            <a:off x="6861711" y="3533600"/>
            <a:ext cx="5290046" cy="3847796"/>
          </a:xfrm>
          <a:prstGeom prst="rect">
            <a:avLst/>
          </a:prstGeom>
        </p:spPr>
      </p:pic>
      <p:pic>
        <p:nvPicPr>
          <p:cNvPr id="35" name="Image 34">
            <a:extLst>
              <a:ext uri="{FF2B5EF4-FFF2-40B4-BE49-F238E27FC236}">
                <a16:creationId xmlns:a16="http://schemas.microsoft.com/office/drawing/2014/main" id="{3F6254F6-DF19-49FC-9457-D8F54C7C71F1}"/>
              </a:ext>
            </a:extLst>
          </p:cNvPr>
          <p:cNvPicPr>
            <a:picLocks noChangeAspect="1"/>
          </p:cNvPicPr>
          <p:nvPr/>
        </p:nvPicPr>
        <p:blipFill>
          <a:blip r:embed="rId6"/>
          <a:stretch>
            <a:fillRect/>
          </a:stretch>
        </p:blipFill>
        <p:spPr>
          <a:xfrm>
            <a:off x="13140621" y="3759601"/>
            <a:ext cx="5027804" cy="3857089"/>
          </a:xfrm>
          <a:prstGeom prst="rect">
            <a:avLst/>
          </a:prstGeom>
        </p:spPr>
      </p:pic>
      <p:sp>
        <p:nvSpPr>
          <p:cNvPr id="36" name="ZoneTexte 35">
            <a:extLst>
              <a:ext uri="{FF2B5EF4-FFF2-40B4-BE49-F238E27FC236}">
                <a16:creationId xmlns:a16="http://schemas.microsoft.com/office/drawing/2014/main" id="{23AF4620-D1B8-4189-BDC2-B764E83EA9A2}"/>
              </a:ext>
            </a:extLst>
          </p:cNvPr>
          <p:cNvSpPr txBox="1"/>
          <p:nvPr/>
        </p:nvSpPr>
        <p:spPr>
          <a:xfrm>
            <a:off x="13915958" y="7894539"/>
            <a:ext cx="4111123" cy="646331"/>
          </a:xfrm>
          <a:prstGeom prst="rect">
            <a:avLst/>
          </a:prstGeom>
          <a:solidFill>
            <a:srgbClr val="E4F5EC"/>
          </a:solidFill>
          <a:ln>
            <a:solidFill>
              <a:srgbClr val="E4F5EC"/>
            </a:solidFill>
          </a:ln>
        </p:spPr>
        <p:txBody>
          <a:bodyPr wrap="square" rtlCol="0">
            <a:spAutoFit/>
          </a:bodyPr>
          <a:lstStyle>
            <a:defPPr>
              <a:defRPr lang="en-US"/>
            </a:defPPr>
            <a:lvl1pPr algn="just">
              <a:defRPr b="1"/>
            </a:lvl1pPr>
          </a:lstStyle>
          <a:p>
            <a:pPr algn="l"/>
            <a:r>
              <a:rPr lang="fr-FR" dirty="0"/>
              <a:t>C2CAT </a:t>
            </a:r>
            <a:r>
              <a:rPr lang="fr-FR" dirty="0" err="1"/>
              <a:t>catalysts</a:t>
            </a:r>
            <a:r>
              <a:rPr lang="fr-FR" dirty="0"/>
              <a:t> are as active as CEA benchmark</a:t>
            </a:r>
          </a:p>
        </p:txBody>
      </p:sp>
      <p:grpSp>
        <p:nvGrpSpPr>
          <p:cNvPr id="37" name="Group 6">
            <a:extLst>
              <a:ext uri="{FF2B5EF4-FFF2-40B4-BE49-F238E27FC236}">
                <a16:creationId xmlns:a16="http://schemas.microsoft.com/office/drawing/2014/main" id="{4C950765-1811-4259-BC6F-630F89844E2A}"/>
              </a:ext>
            </a:extLst>
          </p:cNvPr>
          <p:cNvGrpSpPr/>
          <p:nvPr/>
        </p:nvGrpSpPr>
        <p:grpSpPr>
          <a:xfrm>
            <a:off x="611048" y="9534525"/>
            <a:ext cx="1730016" cy="547688"/>
            <a:chOff x="0" y="0"/>
            <a:chExt cx="2306688" cy="730250"/>
          </a:xfrm>
        </p:grpSpPr>
        <p:sp>
          <p:nvSpPr>
            <p:cNvPr id="38" name="Freeform 7">
              <a:extLst>
                <a:ext uri="{FF2B5EF4-FFF2-40B4-BE49-F238E27FC236}">
                  <a16:creationId xmlns:a16="http://schemas.microsoft.com/office/drawing/2014/main" id="{6E4A2BBD-2AD7-4C99-864E-01ABE1BF6FB4}"/>
                </a:ext>
              </a:extLst>
            </p:cNvPr>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a:alphaModFix amt="0"/>
              </a:blip>
              <a:stretch>
                <a:fillRect t="-11548" b="-11548"/>
              </a:stretch>
            </a:blipFill>
          </p:spPr>
          <p:txBody>
            <a:bodyPr/>
            <a:lstStyle/>
            <a:p>
              <a:endParaRPr lang="en-US"/>
            </a:p>
          </p:txBody>
        </p:sp>
        <p:sp>
          <p:nvSpPr>
            <p:cNvPr id="39" name="TextBox 8">
              <a:extLst>
                <a:ext uri="{FF2B5EF4-FFF2-40B4-BE49-F238E27FC236}">
                  <a16:creationId xmlns:a16="http://schemas.microsoft.com/office/drawing/2014/main" id="{F5DB8956-C500-46A3-8B29-DD5F5F99D64F}"/>
                </a:ext>
              </a:extLst>
            </p:cNvPr>
            <p:cNvSpPr txBox="1"/>
            <p:nvPr/>
          </p:nvSpPr>
          <p:spPr>
            <a:xfrm>
              <a:off x="0" y="0"/>
              <a:ext cx="2306688" cy="730250"/>
            </a:xfrm>
            <a:prstGeom prst="rect">
              <a:avLst/>
            </a:prstGeom>
          </p:spPr>
          <p:txBody>
            <a:bodyPr lIns="0" tIns="0" rIns="0" bIns="0" rtlCol="0" anchor="ctr"/>
            <a:lstStyle/>
            <a:p>
              <a:pPr algn="l">
                <a:lnSpc>
                  <a:spcPts val="2160"/>
                </a:lnSpc>
              </a:pPr>
              <a:r>
                <a:rPr lang="en-US" sz="1800" dirty="0">
                  <a:solidFill>
                    <a:srgbClr val="9D9FA2"/>
                  </a:solidFill>
                  <a:latin typeface="DM Sans"/>
                  <a:ea typeface="DM Sans"/>
                  <a:cs typeface="DM Sans"/>
                  <a:sym typeface="DM Sans"/>
                </a:rPr>
                <a:t>15/08/2026</a:t>
              </a:r>
            </a:p>
          </p:txBody>
        </p:sp>
      </p:grpSp>
      <p:grpSp>
        <p:nvGrpSpPr>
          <p:cNvPr id="40" name="Group 9">
            <a:extLst>
              <a:ext uri="{FF2B5EF4-FFF2-40B4-BE49-F238E27FC236}">
                <a16:creationId xmlns:a16="http://schemas.microsoft.com/office/drawing/2014/main" id="{372FA326-8398-4DBB-A0A4-DF87461B982D}"/>
              </a:ext>
            </a:extLst>
          </p:cNvPr>
          <p:cNvGrpSpPr/>
          <p:nvPr/>
        </p:nvGrpSpPr>
        <p:grpSpPr>
          <a:xfrm>
            <a:off x="2370268" y="9534525"/>
            <a:ext cx="6172200" cy="547688"/>
            <a:chOff x="0" y="0"/>
            <a:chExt cx="8229600" cy="730250"/>
          </a:xfrm>
        </p:grpSpPr>
        <p:sp>
          <p:nvSpPr>
            <p:cNvPr id="41" name="Freeform 10">
              <a:extLst>
                <a:ext uri="{FF2B5EF4-FFF2-40B4-BE49-F238E27FC236}">
                  <a16:creationId xmlns:a16="http://schemas.microsoft.com/office/drawing/2014/main" id="{E02BAE38-0743-44E6-AD1B-7D0EF0047F1C}"/>
                </a:ext>
              </a:extLst>
            </p:cNvPr>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3">
                <a:alphaModFix amt="0"/>
              </a:blip>
              <a:stretch>
                <a:fillRect t="-169587" b="-169587"/>
              </a:stretch>
            </a:blipFill>
          </p:spPr>
          <p:txBody>
            <a:bodyPr/>
            <a:lstStyle/>
            <a:p>
              <a:endParaRPr lang="en-US"/>
            </a:p>
          </p:txBody>
        </p:sp>
        <p:sp>
          <p:nvSpPr>
            <p:cNvPr id="42" name="TextBox 11">
              <a:extLst>
                <a:ext uri="{FF2B5EF4-FFF2-40B4-BE49-F238E27FC236}">
                  <a16:creationId xmlns:a16="http://schemas.microsoft.com/office/drawing/2014/main" id="{DEFC2D1A-CBF8-43E2-8BC5-E41F55E44776}"/>
                </a:ext>
              </a:extLst>
            </p:cNvPr>
            <p:cNvSpPr txBox="1"/>
            <p:nvPr/>
          </p:nvSpPr>
          <p:spPr>
            <a:xfrm>
              <a:off x="0" y="0"/>
              <a:ext cx="8229600" cy="730250"/>
            </a:xfrm>
            <a:prstGeom prst="rect">
              <a:avLst/>
            </a:prstGeom>
          </p:spPr>
          <p:txBody>
            <a:bodyPr lIns="0" tIns="0" rIns="0" bIns="0" rtlCol="0" anchor="ctr"/>
            <a:lstStyle/>
            <a:p>
              <a:pPr algn="l">
                <a:lnSpc>
                  <a:spcPts val="2160"/>
                </a:lnSpc>
              </a:pPr>
              <a:r>
                <a:rPr lang="en-US" sz="1800" dirty="0" err="1">
                  <a:solidFill>
                    <a:srgbClr val="9D9FA2"/>
                  </a:solidFill>
                  <a:latin typeface="DM Sans"/>
                  <a:ea typeface="DM Sans"/>
                  <a:cs typeface="DM Sans"/>
                  <a:sym typeface="DM Sans"/>
                </a:rPr>
                <a:t>NanoMEA_AEMWE_Democase</a:t>
              </a:r>
              <a:endParaRPr lang="en-US" sz="1800" dirty="0">
                <a:solidFill>
                  <a:srgbClr val="9D9FA2"/>
                </a:solidFill>
                <a:latin typeface="DM Sans"/>
                <a:ea typeface="DM Sans"/>
                <a:cs typeface="DM Sans"/>
                <a:sym typeface="DM Sans"/>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Image 41">
            <a:extLst>
              <a:ext uri="{FF2B5EF4-FFF2-40B4-BE49-F238E27FC236}">
                <a16:creationId xmlns:a16="http://schemas.microsoft.com/office/drawing/2014/main" id="{DA060F05-3D8D-445E-89F7-7FCCC05DAA46}"/>
              </a:ext>
            </a:extLst>
          </p:cNvPr>
          <p:cNvPicPr>
            <a:picLocks noChangeAspect="1"/>
          </p:cNvPicPr>
          <p:nvPr/>
        </p:nvPicPr>
        <p:blipFill rotWithShape="1">
          <a:blip r:embed="rId2"/>
          <a:srcRect l="46711"/>
          <a:stretch/>
        </p:blipFill>
        <p:spPr>
          <a:xfrm>
            <a:off x="301965" y="2699655"/>
            <a:ext cx="16383000" cy="5291463"/>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3"/>
              <a:stretch>
                <a:fillRect b="-1"/>
              </a:stretch>
            </a:blipFill>
          </p:spPr>
          <p:txBody>
            <a:bodyPr/>
            <a:lstStyle/>
            <a:p>
              <a:endParaRPr lang="en-US"/>
            </a:p>
          </p:txBody>
        </p:sp>
      </p:grpSp>
      <p:sp>
        <p:nvSpPr>
          <p:cNvPr id="4" name="TextBox 4"/>
          <p:cNvSpPr txBox="1"/>
          <p:nvPr/>
        </p:nvSpPr>
        <p:spPr>
          <a:xfrm>
            <a:off x="702488" y="650557"/>
            <a:ext cx="12647419" cy="673227"/>
          </a:xfrm>
          <a:prstGeom prst="rect">
            <a:avLst/>
          </a:prstGeom>
        </p:spPr>
        <p:txBody>
          <a:bodyPr lIns="0" tIns="0" rIns="0" bIns="0" rtlCol="0" anchor="t">
            <a:spAutoFit/>
          </a:bodyPr>
          <a:lstStyle/>
          <a:p>
            <a:pPr algn="l">
              <a:lnSpc>
                <a:spcPts val="5184"/>
              </a:lnSpc>
            </a:pPr>
            <a:r>
              <a:rPr lang="en-US" sz="4800" b="1">
                <a:solidFill>
                  <a:srgbClr val="2976BC"/>
                </a:solidFill>
                <a:latin typeface="DM Sans Bold"/>
                <a:ea typeface="DM Sans Bold"/>
                <a:cs typeface="DM Sans Bold"/>
                <a:sym typeface="DM Sans Bold"/>
              </a:rPr>
              <a:t>Techniques used (if more info is needed)</a:t>
            </a:r>
          </a:p>
        </p:txBody>
      </p:sp>
      <p:grpSp>
        <p:nvGrpSpPr>
          <p:cNvPr id="12" name="Group 12"/>
          <p:cNvGrpSpPr/>
          <p:nvPr/>
        </p:nvGrpSpPr>
        <p:grpSpPr>
          <a:xfrm>
            <a:off x="17147251" y="7428922"/>
            <a:ext cx="865918" cy="547688"/>
            <a:chOff x="0" y="0"/>
            <a:chExt cx="1154557" cy="730250"/>
          </a:xfrm>
        </p:grpSpPr>
        <p:sp>
          <p:nvSpPr>
            <p:cNvPr id="13" name="Freeform 13"/>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4">
                <a:alphaModFix amt="0"/>
              </a:blip>
              <a:stretch>
                <a:fillRect l="-31151" r="-31150"/>
              </a:stretch>
            </a:blipFill>
          </p:spPr>
          <p:txBody>
            <a:bodyPr/>
            <a:lstStyle/>
            <a:p>
              <a:endParaRPr lang="en-US"/>
            </a:p>
          </p:txBody>
        </p:sp>
        <p:sp>
          <p:nvSpPr>
            <p:cNvPr id="14" name="TextBox 14"/>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4</a:t>
              </a:r>
            </a:p>
          </p:txBody>
        </p:sp>
      </p:grpSp>
      <p:pic>
        <p:nvPicPr>
          <p:cNvPr id="16" name="Image 15">
            <a:extLst>
              <a:ext uri="{FF2B5EF4-FFF2-40B4-BE49-F238E27FC236}">
                <a16:creationId xmlns:a16="http://schemas.microsoft.com/office/drawing/2014/main" id="{CB749A29-652B-4E53-80DE-6E5309C697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28277" y="7280955"/>
            <a:ext cx="3057108" cy="2301822"/>
          </a:xfrm>
          <a:prstGeom prst="rect">
            <a:avLst/>
          </a:prstGeom>
        </p:spPr>
      </p:pic>
      <p:pic>
        <p:nvPicPr>
          <p:cNvPr id="24" name="Image 23">
            <a:extLst>
              <a:ext uri="{FF2B5EF4-FFF2-40B4-BE49-F238E27FC236}">
                <a16:creationId xmlns:a16="http://schemas.microsoft.com/office/drawing/2014/main" id="{C06954BF-AFBA-4474-A55F-7B2844E0F05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6292" y="4340320"/>
            <a:ext cx="3429024" cy="2581853"/>
          </a:xfrm>
          <a:prstGeom prst="rect">
            <a:avLst/>
          </a:prstGeom>
        </p:spPr>
      </p:pic>
      <p:sp>
        <p:nvSpPr>
          <p:cNvPr id="25" name="ZoneTexte 24">
            <a:extLst>
              <a:ext uri="{FF2B5EF4-FFF2-40B4-BE49-F238E27FC236}">
                <a16:creationId xmlns:a16="http://schemas.microsoft.com/office/drawing/2014/main" id="{B5F1A139-2783-4A85-AAA2-1350E85C1D20}"/>
              </a:ext>
            </a:extLst>
          </p:cNvPr>
          <p:cNvSpPr txBox="1"/>
          <p:nvPr/>
        </p:nvSpPr>
        <p:spPr>
          <a:xfrm>
            <a:off x="116292" y="7047718"/>
            <a:ext cx="4163866" cy="646331"/>
          </a:xfrm>
          <a:prstGeom prst="rect">
            <a:avLst/>
          </a:prstGeom>
          <a:noFill/>
        </p:spPr>
        <p:txBody>
          <a:bodyPr wrap="square" rtlCol="0">
            <a:spAutoFit/>
          </a:bodyPr>
          <a:lstStyle/>
          <a:p>
            <a:pPr algn="ctr"/>
            <a:r>
              <a:rPr lang="fr-FR" b="1" dirty="0"/>
              <a:t>XRF </a:t>
            </a:r>
            <a:r>
              <a:rPr lang="fr-FR" b="1" dirty="0" err="1"/>
              <a:t>equipment</a:t>
            </a:r>
            <a:r>
              <a:rPr lang="fr-FR" b="1" dirty="0"/>
              <a:t> for the mapping of the </a:t>
            </a:r>
            <a:r>
              <a:rPr lang="fr-FR" b="1" dirty="0" err="1"/>
              <a:t>catalyst</a:t>
            </a:r>
            <a:r>
              <a:rPr lang="fr-FR" b="1" dirty="0"/>
              <a:t> </a:t>
            </a:r>
            <a:r>
              <a:rPr lang="fr-FR" b="1" dirty="0" err="1"/>
              <a:t>loading</a:t>
            </a:r>
            <a:endParaRPr lang="fr-FR" b="1" dirty="0"/>
          </a:p>
        </p:txBody>
      </p:sp>
      <p:sp>
        <p:nvSpPr>
          <p:cNvPr id="27" name="ZoneTexte 26">
            <a:extLst>
              <a:ext uri="{FF2B5EF4-FFF2-40B4-BE49-F238E27FC236}">
                <a16:creationId xmlns:a16="http://schemas.microsoft.com/office/drawing/2014/main" id="{D395089E-EDC7-43AE-B325-78D3E4698085}"/>
              </a:ext>
            </a:extLst>
          </p:cNvPr>
          <p:cNvSpPr txBox="1"/>
          <p:nvPr/>
        </p:nvSpPr>
        <p:spPr>
          <a:xfrm>
            <a:off x="7791010" y="9594370"/>
            <a:ext cx="5202737" cy="369332"/>
          </a:xfrm>
          <a:prstGeom prst="rect">
            <a:avLst/>
          </a:prstGeom>
          <a:noFill/>
        </p:spPr>
        <p:txBody>
          <a:bodyPr wrap="square" rtlCol="0">
            <a:spAutoFit/>
          </a:bodyPr>
          <a:lstStyle/>
          <a:p>
            <a:r>
              <a:rPr lang="fr-FR" b="1" dirty="0"/>
              <a:t>Test </a:t>
            </a:r>
            <a:r>
              <a:rPr lang="fr-FR" b="1" dirty="0" err="1"/>
              <a:t>bench</a:t>
            </a:r>
            <a:r>
              <a:rPr lang="fr-FR" b="1" dirty="0"/>
              <a:t> for </a:t>
            </a:r>
            <a:r>
              <a:rPr lang="fr-FR" b="1" dirty="0" err="1"/>
              <a:t>small</a:t>
            </a:r>
            <a:r>
              <a:rPr lang="fr-FR" b="1" dirty="0"/>
              <a:t> </a:t>
            </a:r>
            <a:r>
              <a:rPr lang="fr-FR" b="1" dirty="0" err="1"/>
              <a:t>scale</a:t>
            </a:r>
            <a:r>
              <a:rPr lang="fr-FR" b="1" dirty="0"/>
              <a:t> MEA </a:t>
            </a:r>
            <a:r>
              <a:rPr lang="fr-FR" b="1" dirty="0" err="1"/>
              <a:t>testing</a:t>
            </a:r>
            <a:endParaRPr lang="fr-FR" b="1" dirty="0"/>
          </a:p>
        </p:txBody>
      </p:sp>
      <p:pic>
        <p:nvPicPr>
          <p:cNvPr id="28" name="Image 27">
            <a:extLst>
              <a:ext uri="{FF2B5EF4-FFF2-40B4-BE49-F238E27FC236}">
                <a16:creationId xmlns:a16="http://schemas.microsoft.com/office/drawing/2014/main" id="{8921AA3A-C90D-4F74-BB42-37715268647E}"/>
              </a:ext>
            </a:extLst>
          </p:cNvPr>
          <p:cNvPicPr>
            <a:picLocks noChangeAspect="1"/>
          </p:cNvPicPr>
          <p:nvPr/>
        </p:nvPicPr>
        <p:blipFill>
          <a:blip r:embed="rId7"/>
          <a:stretch>
            <a:fillRect/>
          </a:stretch>
        </p:blipFill>
        <p:spPr>
          <a:xfrm>
            <a:off x="6190810" y="2726584"/>
            <a:ext cx="6925603" cy="2740445"/>
          </a:xfrm>
          <a:prstGeom prst="rect">
            <a:avLst/>
          </a:prstGeom>
        </p:spPr>
      </p:pic>
      <p:pic>
        <p:nvPicPr>
          <p:cNvPr id="30" name="Image 29">
            <a:extLst>
              <a:ext uri="{FF2B5EF4-FFF2-40B4-BE49-F238E27FC236}">
                <a16:creationId xmlns:a16="http://schemas.microsoft.com/office/drawing/2014/main" id="{93851620-9D84-4D00-ABEB-793C3873987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041" r="13535"/>
          <a:stretch/>
        </p:blipFill>
        <p:spPr>
          <a:xfrm>
            <a:off x="14392920" y="5113684"/>
            <a:ext cx="3782735" cy="2645718"/>
          </a:xfrm>
          <a:prstGeom prst="rect">
            <a:avLst/>
          </a:prstGeom>
        </p:spPr>
      </p:pic>
      <p:pic>
        <p:nvPicPr>
          <p:cNvPr id="33" name="Image 32">
            <a:extLst>
              <a:ext uri="{FF2B5EF4-FFF2-40B4-BE49-F238E27FC236}">
                <a16:creationId xmlns:a16="http://schemas.microsoft.com/office/drawing/2014/main" id="{87EFE11A-E810-44D0-A0D0-6CA368A580F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27033"/>
          <a:stretch/>
        </p:blipFill>
        <p:spPr>
          <a:xfrm>
            <a:off x="14475629" y="7804389"/>
            <a:ext cx="1601510" cy="1556306"/>
          </a:xfrm>
          <a:prstGeom prst="rect">
            <a:avLst/>
          </a:prstGeom>
        </p:spPr>
      </p:pic>
      <p:pic>
        <p:nvPicPr>
          <p:cNvPr id="35" name="Image 34">
            <a:extLst>
              <a:ext uri="{FF2B5EF4-FFF2-40B4-BE49-F238E27FC236}">
                <a16:creationId xmlns:a16="http://schemas.microsoft.com/office/drawing/2014/main" id="{70E93881-3ECE-49DC-BEF9-F06F205EF294}"/>
              </a:ext>
            </a:extLst>
          </p:cNvPr>
          <p:cNvPicPr>
            <a:picLocks noChangeAspect="1"/>
          </p:cNvPicPr>
          <p:nvPr/>
        </p:nvPicPr>
        <p:blipFill>
          <a:blip r:embed="rId10"/>
          <a:stretch>
            <a:fillRect/>
          </a:stretch>
        </p:blipFill>
        <p:spPr>
          <a:xfrm>
            <a:off x="16239623" y="7916417"/>
            <a:ext cx="1965544" cy="1319499"/>
          </a:xfrm>
          <a:prstGeom prst="rect">
            <a:avLst/>
          </a:prstGeom>
        </p:spPr>
      </p:pic>
      <p:sp>
        <p:nvSpPr>
          <p:cNvPr id="37" name="ZoneTexte 36">
            <a:extLst>
              <a:ext uri="{FF2B5EF4-FFF2-40B4-BE49-F238E27FC236}">
                <a16:creationId xmlns:a16="http://schemas.microsoft.com/office/drawing/2014/main" id="{029B278C-7697-476D-91C8-8C9A0BA2BD68}"/>
              </a:ext>
            </a:extLst>
          </p:cNvPr>
          <p:cNvSpPr txBox="1"/>
          <p:nvPr/>
        </p:nvSpPr>
        <p:spPr>
          <a:xfrm>
            <a:off x="7775770" y="5504630"/>
            <a:ext cx="5202737" cy="369332"/>
          </a:xfrm>
          <a:prstGeom prst="rect">
            <a:avLst/>
          </a:prstGeom>
          <a:noFill/>
        </p:spPr>
        <p:txBody>
          <a:bodyPr wrap="square" rtlCol="0">
            <a:spAutoFit/>
          </a:bodyPr>
          <a:lstStyle/>
          <a:p>
            <a:r>
              <a:rPr lang="fr-FR" b="1" dirty="0" err="1"/>
              <a:t>Automated</a:t>
            </a:r>
            <a:r>
              <a:rPr lang="fr-FR" b="1" dirty="0"/>
              <a:t> </a:t>
            </a:r>
            <a:r>
              <a:rPr lang="fr-FR" b="1" dirty="0" err="1"/>
              <a:t>electrode</a:t>
            </a:r>
            <a:r>
              <a:rPr lang="fr-FR" b="1" dirty="0"/>
              <a:t> fabrication</a:t>
            </a:r>
          </a:p>
        </p:txBody>
      </p:sp>
      <p:sp>
        <p:nvSpPr>
          <p:cNvPr id="38" name="ZoneTexte 37">
            <a:extLst>
              <a:ext uri="{FF2B5EF4-FFF2-40B4-BE49-F238E27FC236}">
                <a16:creationId xmlns:a16="http://schemas.microsoft.com/office/drawing/2014/main" id="{35E68A8B-B8FB-45EA-99F9-65758714B281}"/>
              </a:ext>
            </a:extLst>
          </p:cNvPr>
          <p:cNvSpPr txBox="1"/>
          <p:nvPr/>
        </p:nvSpPr>
        <p:spPr>
          <a:xfrm>
            <a:off x="14127722" y="4701240"/>
            <a:ext cx="5202737" cy="369332"/>
          </a:xfrm>
          <a:prstGeom prst="rect">
            <a:avLst/>
          </a:prstGeom>
          <a:noFill/>
        </p:spPr>
        <p:txBody>
          <a:bodyPr wrap="square" rtlCol="0">
            <a:spAutoFit/>
          </a:bodyPr>
          <a:lstStyle/>
          <a:p>
            <a:r>
              <a:rPr lang="fr-FR" b="1" dirty="0"/>
              <a:t>Short stack and large single </a:t>
            </a:r>
            <a:r>
              <a:rPr lang="fr-FR" b="1" dirty="0" err="1"/>
              <a:t>cell</a:t>
            </a:r>
            <a:r>
              <a:rPr lang="fr-FR" b="1" dirty="0"/>
              <a:t> test </a:t>
            </a:r>
            <a:r>
              <a:rPr lang="fr-FR" b="1" dirty="0" err="1"/>
              <a:t>bench</a:t>
            </a:r>
            <a:endParaRPr lang="fr-FR" b="1" dirty="0"/>
          </a:p>
        </p:txBody>
      </p:sp>
      <p:sp>
        <p:nvSpPr>
          <p:cNvPr id="44" name="Étoile : 5 branches 43">
            <a:extLst>
              <a:ext uri="{FF2B5EF4-FFF2-40B4-BE49-F238E27FC236}">
                <a16:creationId xmlns:a16="http://schemas.microsoft.com/office/drawing/2014/main" id="{7DC78DEF-A50A-4EA1-ADFF-05F433A3CB90}"/>
              </a:ext>
            </a:extLst>
          </p:cNvPr>
          <p:cNvSpPr/>
          <p:nvPr/>
        </p:nvSpPr>
        <p:spPr>
          <a:xfrm>
            <a:off x="15254933" y="3885872"/>
            <a:ext cx="921201" cy="772257"/>
          </a:xfrm>
          <a:prstGeom prst="star5">
            <a:avLst/>
          </a:prstGeom>
          <a:solidFill>
            <a:srgbClr val="FF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Étoile : 5 branches 45">
            <a:extLst>
              <a:ext uri="{FF2B5EF4-FFF2-40B4-BE49-F238E27FC236}">
                <a16:creationId xmlns:a16="http://schemas.microsoft.com/office/drawing/2014/main" id="{1ED1557E-CC99-4A6D-BDC7-D8D15A2AC419}"/>
              </a:ext>
            </a:extLst>
          </p:cNvPr>
          <p:cNvSpPr/>
          <p:nvPr/>
        </p:nvSpPr>
        <p:spPr>
          <a:xfrm>
            <a:off x="11816529" y="5618138"/>
            <a:ext cx="921201" cy="772257"/>
          </a:xfrm>
          <a:prstGeom prst="star5">
            <a:avLst/>
          </a:prstGeom>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Étoile : 5 branches 47">
            <a:extLst>
              <a:ext uri="{FF2B5EF4-FFF2-40B4-BE49-F238E27FC236}">
                <a16:creationId xmlns:a16="http://schemas.microsoft.com/office/drawing/2014/main" id="{57434BBC-5F69-4171-A528-15DFB8FF5D85}"/>
              </a:ext>
            </a:extLst>
          </p:cNvPr>
          <p:cNvSpPr/>
          <p:nvPr/>
        </p:nvSpPr>
        <p:spPr>
          <a:xfrm>
            <a:off x="7559123" y="6846255"/>
            <a:ext cx="921201" cy="772257"/>
          </a:xfrm>
          <a:prstGeom prst="star5">
            <a:avLst/>
          </a:prstGeom>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Étoile : 5 branches 48">
            <a:extLst>
              <a:ext uri="{FF2B5EF4-FFF2-40B4-BE49-F238E27FC236}">
                <a16:creationId xmlns:a16="http://schemas.microsoft.com/office/drawing/2014/main" id="{D97911FD-2AC8-4AFA-883B-125A4664300C}"/>
              </a:ext>
            </a:extLst>
          </p:cNvPr>
          <p:cNvSpPr/>
          <p:nvPr/>
        </p:nvSpPr>
        <p:spPr>
          <a:xfrm>
            <a:off x="1065712" y="7456167"/>
            <a:ext cx="921201" cy="772257"/>
          </a:xfrm>
          <a:prstGeom prst="star5">
            <a:avLst/>
          </a:prstGeom>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2" name="Group 6">
            <a:extLst>
              <a:ext uri="{FF2B5EF4-FFF2-40B4-BE49-F238E27FC236}">
                <a16:creationId xmlns:a16="http://schemas.microsoft.com/office/drawing/2014/main" id="{DCA2DE5E-2A75-45E7-BF4D-23DA5D8899F2}"/>
              </a:ext>
            </a:extLst>
          </p:cNvPr>
          <p:cNvGrpSpPr/>
          <p:nvPr/>
        </p:nvGrpSpPr>
        <p:grpSpPr>
          <a:xfrm>
            <a:off x="705858" y="9161215"/>
            <a:ext cx="1730016" cy="547688"/>
            <a:chOff x="0" y="0"/>
            <a:chExt cx="2306688" cy="730250"/>
          </a:xfrm>
        </p:grpSpPr>
        <p:sp>
          <p:nvSpPr>
            <p:cNvPr id="53" name="Freeform 7">
              <a:extLst>
                <a:ext uri="{FF2B5EF4-FFF2-40B4-BE49-F238E27FC236}">
                  <a16:creationId xmlns:a16="http://schemas.microsoft.com/office/drawing/2014/main" id="{FB904E7C-AA59-4607-8735-FF39BB63579D}"/>
                </a:ext>
              </a:extLst>
            </p:cNvPr>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4">
                <a:alphaModFix amt="0"/>
              </a:blip>
              <a:stretch>
                <a:fillRect t="-11548" b="-11548"/>
              </a:stretch>
            </a:blipFill>
          </p:spPr>
          <p:txBody>
            <a:bodyPr/>
            <a:lstStyle/>
            <a:p>
              <a:endParaRPr lang="en-US"/>
            </a:p>
          </p:txBody>
        </p:sp>
        <p:sp>
          <p:nvSpPr>
            <p:cNvPr id="54" name="TextBox 8">
              <a:extLst>
                <a:ext uri="{FF2B5EF4-FFF2-40B4-BE49-F238E27FC236}">
                  <a16:creationId xmlns:a16="http://schemas.microsoft.com/office/drawing/2014/main" id="{1544F712-E0AA-4C7B-98E5-BD0B21A33969}"/>
                </a:ext>
              </a:extLst>
            </p:cNvPr>
            <p:cNvSpPr txBox="1"/>
            <p:nvPr/>
          </p:nvSpPr>
          <p:spPr>
            <a:xfrm>
              <a:off x="0" y="0"/>
              <a:ext cx="2306688" cy="730250"/>
            </a:xfrm>
            <a:prstGeom prst="rect">
              <a:avLst/>
            </a:prstGeom>
          </p:spPr>
          <p:txBody>
            <a:bodyPr lIns="0" tIns="0" rIns="0" bIns="0" rtlCol="0" anchor="ctr"/>
            <a:lstStyle/>
            <a:p>
              <a:pPr algn="l">
                <a:lnSpc>
                  <a:spcPts val="2160"/>
                </a:lnSpc>
              </a:pPr>
              <a:r>
                <a:rPr lang="en-US" sz="1800" dirty="0">
                  <a:solidFill>
                    <a:srgbClr val="9D9FA2"/>
                  </a:solidFill>
                  <a:latin typeface="DM Sans"/>
                  <a:ea typeface="DM Sans"/>
                  <a:cs typeface="DM Sans"/>
                  <a:sym typeface="DM Sans"/>
                </a:rPr>
                <a:t>15/08/2026</a:t>
              </a:r>
            </a:p>
          </p:txBody>
        </p:sp>
      </p:grpSp>
      <p:grpSp>
        <p:nvGrpSpPr>
          <p:cNvPr id="55" name="Group 9">
            <a:extLst>
              <a:ext uri="{FF2B5EF4-FFF2-40B4-BE49-F238E27FC236}">
                <a16:creationId xmlns:a16="http://schemas.microsoft.com/office/drawing/2014/main" id="{ED3B4BFB-FDD5-42BD-B824-4C6563E9348B}"/>
              </a:ext>
            </a:extLst>
          </p:cNvPr>
          <p:cNvGrpSpPr/>
          <p:nvPr/>
        </p:nvGrpSpPr>
        <p:grpSpPr>
          <a:xfrm>
            <a:off x="2465078" y="9161215"/>
            <a:ext cx="6172200" cy="547688"/>
            <a:chOff x="0" y="0"/>
            <a:chExt cx="8229600" cy="730250"/>
          </a:xfrm>
        </p:grpSpPr>
        <p:sp>
          <p:nvSpPr>
            <p:cNvPr id="56" name="Freeform 10">
              <a:extLst>
                <a:ext uri="{FF2B5EF4-FFF2-40B4-BE49-F238E27FC236}">
                  <a16:creationId xmlns:a16="http://schemas.microsoft.com/office/drawing/2014/main" id="{70BEAA3C-D1E2-41A4-9705-12CFA8932E20}"/>
                </a:ext>
              </a:extLst>
            </p:cNvPr>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4">
                <a:alphaModFix amt="0"/>
              </a:blip>
              <a:stretch>
                <a:fillRect t="-169587" b="-169587"/>
              </a:stretch>
            </a:blipFill>
          </p:spPr>
          <p:txBody>
            <a:bodyPr/>
            <a:lstStyle/>
            <a:p>
              <a:endParaRPr lang="en-US"/>
            </a:p>
          </p:txBody>
        </p:sp>
        <p:sp>
          <p:nvSpPr>
            <p:cNvPr id="57" name="TextBox 11">
              <a:extLst>
                <a:ext uri="{FF2B5EF4-FFF2-40B4-BE49-F238E27FC236}">
                  <a16:creationId xmlns:a16="http://schemas.microsoft.com/office/drawing/2014/main" id="{F813C424-204C-4532-8DF8-71E3F0D4C725}"/>
                </a:ext>
              </a:extLst>
            </p:cNvPr>
            <p:cNvSpPr txBox="1"/>
            <p:nvPr/>
          </p:nvSpPr>
          <p:spPr>
            <a:xfrm>
              <a:off x="0" y="0"/>
              <a:ext cx="8229600" cy="730250"/>
            </a:xfrm>
            <a:prstGeom prst="rect">
              <a:avLst/>
            </a:prstGeom>
          </p:spPr>
          <p:txBody>
            <a:bodyPr lIns="0" tIns="0" rIns="0" bIns="0" rtlCol="0" anchor="ctr"/>
            <a:lstStyle/>
            <a:p>
              <a:pPr algn="l">
                <a:lnSpc>
                  <a:spcPts val="2160"/>
                </a:lnSpc>
              </a:pPr>
              <a:r>
                <a:rPr lang="en-US" sz="1800" dirty="0" err="1">
                  <a:solidFill>
                    <a:srgbClr val="9D9FA2"/>
                  </a:solidFill>
                  <a:latin typeface="DM Sans"/>
                  <a:ea typeface="DM Sans"/>
                  <a:cs typeface="DM Sans"/>
                  <a:sym typeface="DM Sans"/>
                </a:rPr>
                <a:t>NanoMEA_AEMWE_Democase</a:t>
              </a:r>
              <a:endParaRPr lang="en-US" sz="1800" dirty="0">
                <a:solidFill>
                  <a:srgbClr val="9D9FA2"/>
                </a:solidFill>
                <a:latin typeface="DM Sans"/>
                <a:ea typeface="DM Sans"/>
                <a:cs typeface="DM Sans"/>
                <a:sym typeface="DM Sans"/>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3"/>
              <a:stretch>
                <a:fillRect b="-1"/>
              </a:stretch>
            </a:blipFill>
          </p:spPr>
          <p:txBody>
            <a:bodyPr/>
            <a:lstStyle/>
            <a:p>
              <a:endParaRPr lang="en-US"/>
            </a:p>
          </p:txBody>
        </p:sp>
      </p:grpSp>
      <p:grpSp>
        <p:nvGrpSpPr>
          <p:cNvPr id="11" name="Group 11"/>
          <p:cNvGrpSpPr/>
          <p:nvPr/>
        </p:nvGrpSpPr>
        <p:grpSpPr>
          <a:xfrm>
            <a:off x="16703011" y="9534525"/>
            <a:ext cx="865918" cy="547688"/>
            <a:chOff x="0" y="0"/>
            <a:chExt cx="1154557" cy="730250"/>
          </a:xfrm>
        </p:grpSpPr>
        <p:sp>
          <p:nvSpPr>
            <p:cNvPr id="12" name="Freeform 12"/>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4">
                <a:alphaModFix amt="0"/>
              </a:blip>
              <a:stretch>
                <a:fillRect l="-31151" r="-31150"/>
              </a:stretch>
            </a:blipFill>
          </p:spPr>
          <p:txBody>
            <a:bodyPr/>
            <a:lstStyle/>
            <a:p>
              <a:endParaRPr lang="en-US"/>
            </a:p>
          </p:txBody>
        </p:sp>
        <p:sp>
          <p:nvSpPr>
            <p:cNvPr id="13" name="TextBox 13"/>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3</a:t>
              </a:r>
            </a:p>
          </p:txBody>
        </p:sp>
      </p:grpSp>
      <p:sp>
        <p:nvSpPr>
          <p:cNvPr id="15" name="TextBox 15"/>
          <p:cNvSpPr txBox="1"/>
          <p:nvPr/>
        </p:nvSpPr>
        <p:spPr>
          <a:xfrm>
            <a:off x="702488" y="650557"/>
            <a:ext cx="10404119" cy="673227"/>
          </a:xfrm>
          <a:prstGeom prst="rect">
            <a:avLst/>
          </a:prstGeom>
        </p:spPr>
        <p:txBody>
          <a:bodyPr lIns="0" tIns="0" rIns="0" bIns="0" rtlCol="0" anchor="t">
            <a:spAutoFit/>
          </a:bodyPr>
          <a:lstStyle/>
          <a:p>
            <a:pPr algn="l">
              <a:lnSpc>
                <a:spcPts val="5184"/>
              </a:lnSpc>
            </a:pPr>
            <a:r>
              <a:rPr lang="en-US" sz="4800" b="1">
                <a:solidFill>
                  <a:srgbClr val="2976BC"/>
                </a:solidFill>
                <a:latin typeface="DM Sans Bold"/>
                <a:ea typeface="DM Sans Bold"/>
                <a:cs typeface="DM Sans Bold"/>
                <a:sym typeface="DM Sans Bold"/>
              </a:rPr>
              <a:t>Obtained results (the impact)</a:t>
            </a:r>
          </a:p>
        </p:txBody>
      </p:sp>
      <p:sp>
        <p:nvSpPr>
          <p:cNvPr id="44" name="Triangle isocèle 43">
            <a:extLst>
              <a:ext uri="{FF2B5EF4-FFF2-40B4-BE49-F238E27FC236}">
                <a16:creationId xmlns:a16="http://schemas.microsoft.com/office/drawing/2014/main" id="{B8EBE0B4-E784-4A06-80A0-44BE06C51EFA}"/>
              </a:ext>
            </a:extLst>
          </p:cNvPr>
          <p:cNvSpPr/>
          <p:nvPr/>
        </p:nvSpPr>
        <p:spPr>
          <a:xfrm rot="16200000">
            <a:off x="9558837" y="3704805"/>
            <a:ext cx="1012916" cy="1872409"/>
          </a:xfrm>
          <a:prstGeom prst="triangle">
            <a:avLst>
              <a:gd name="adj" fmla="val 46000"/>
            </a:avLst>
          </a:prstGeom>
          <a:gradFill flip="none" rotWithShape="1">
            <a:gsLst>
              <a:gs pos="18000">
                <a:schemeClr val="bg1">
                  <a:lumMod val="95000"/>
                </a:schemeClr>
              </a:gs>
              <a:gs pos="87000">
                <a:schemeClr val="accent1">
                  <a:hueOff val="0"/>
                  <a:satOff val="0"/>
                  <a:lumOff val="0"/>
                  <a:alphaOff val="0"/>
                  <a:shade val="93000"/>
                  <a:satMod val="130000"/>
                </a:schemeClr>
              </a:gs>
            </a:gsLst>
            <a:path path="circle">
              <a:fillToRect r="100000" b="100000"/>
            </a:path>
            <a:tileRect l="-100000" t="-10000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ZoneTexte 45">
            <a:extLst>
              <a:ext uri="{FF2B5EF4-FFF2-40B4-BE49-F238E27FC236}">
                <a16:creationId xmlns:a16="http://schemas.microsoft.com/office/drawing/2014/main" id="{86609F92-AB85-41C7-A4D8-11D1F293D17F}"/>
              </a:ext>
            </a:extLst>
          </p:cNvPr>
          <p:cNvSpPr txBox="1"/>
          <p:nvPr/>
        </p:nvSpPr>
        <p:spPr>
          <a:xfrm>
            <a:off x="10510162" y="3740007"/>
            <a:ext cx="7715975" cy="338554"/>
          </a:xfrm>
          <a:prstGeom prst="rect">
            <a:avLst/>
          </a:prstGeom>
          <a:noFill/>
        </p:spPr>
        <p:txBody>
          <a:bodyPr wrap="square" rtlCol="0">
            <a:spAutoFit/>
          </a:bodyPr>
          <a:lstStyle/>
          <a:p>
            <a:pPr marL="285750" indent="-285750">
              <a:buFont typeface="Arial" panose="020B0604020202020204" pitchFamily="34" charset="0"/>
              <a:buChar char="•"/>
            </a:pPr>
            <a:r>
              <a:rPr lang="fr-FR" sz="1600" dirty="0"/>
              <a:t>Pt </a:t>
            </a:r>
            <a:r>
              <a:rPr lang="fr-FR" sz="1600" dirty="0" err="1"/>
              <a:t>based</a:t>
            </a:r>
            <a:r>
              <a:rPr lang="fr-FR" sz="1600" dirty="0"/>
              <a:t> C2CAT </a:t>
            </a:r>
            <a:r>
              <a:rPr lang="fr-FR" sz="1600" dirty="0" err="1"/>
              <a:t>catalyst</a:t>
            </a:r>
            <a:r>
              <a:rPr lang="fr-FR" sz="1600" dirty="0"/>
              <a:t> </a:t>
            </a:r>
            <a:r>
              <a:rPr lang="fr-FR" sz="1600" dirty="0" err="1"/>
              <a:t>is</a:t>
            </a:r>
            <a:r>
              <a:rPr lang="fr-FR" sz="1600" dirty="0"/>
              <a:t> as active as the commercial benchmark PGM HER </a:t>
            </a:r>
            <a:r>
              <a:rPr lang="fr-FR" sz="1600" dirty="0" err="1"/>
              <a:t>catalyst</a:t>
            </a:r>
            <a:endParaRPr lang="fr-FR" sz="1600" dirty="0"/>
          </a:p>
        </p:txBody>
      </p:sp>
      <p:sp>
        <p:nvSpPr>
          <p:cNvPr id="47" name="ZoneTexte 46">
            <a:extLst>
              <a:ext uri="{FF2B5EF4-FFF2-40B4-BE49-F238E27FC236}">
                <a16:creationId xmlns:a16="http://schemas.microsoft.com/office/drawing/2014/main" id="{34E48E01-F3D4-421F-8411-6F9718A7B8AE}"/>
              </a:ext>
            </a:extLst>
          </p:cNvPr>
          <p:cNvSpPr txBox="1"/>
          <p:nvPr/>
        </p:nvSpPr>
        <p:spPr>
          <a:xfrm>
            <a:off x="10961388" y="4146934"/>
            <a:ext cx="8068481" cy="338554"/>
          </a:xfrm>
          <a:prstGeom prst="rect">
            <a:avLst/>
          </a:prstGeom>
          <a:noFill/>
        </p:spPr>
        <p:txBody>
          <a:bodyPr wrap="square" rtlCol="0">
            <a:spAutoFit/>
          </a:bodyPr>
          <a:lstStyle/>
          <a:p>
            <a:pPr marL="285750" indent="-285750">
              <a:buFont typeface="Arial" panose="020B0604020202020204" pitchFamily="34" charset="0"/>
              <a:buChar char="•"/>
            </a:pPr>
            <a:r>
              <a:rPr lang="fr-FR" sz="1600" dirty="0"/>
              <a:t>1.85 V@1.5 A/cm² </a:t>
            </a:r>
            <a:r>
              <a:rPr lang="fr-FR" sz="1600" dirty="0" err="1"/>
              <a:t>with</a:t>
            </a:r>
            <a:r>
              <a:rPr lang="fr-FR" sz="1600" dirty="0"/>
              <a:t> Pt </a:t>
            </a:r>
            <a:r>
              <a:rPr lang="fr-FR" sz="1600" dirty="0" err="1"/>
              <a:t>catalyst</a:t>
            </a:r>
            <a:r>
              <a:rPr lang="fr-FR" sz="1600" dirty="0"/>
              <a:t> in 0.1M KOH 80°C (</a:t>
            </a:r>
            <a:r>
              <a:rPr lang="fr-FR" sz="1600" b="1" dirty="0" err="1"/>
              <a:t>kPI</a:t>
            </a:r>
            <a:r>
              <a:rPr lang="fr-FR" sz="1600" b="1" dirty="0"/>
              <a:t># 1 and kPI#3 </a:t>
            </a:r>
            <a:r>
              <a:rPr lang="fr-FR" sz="1600" b="1" dirty="0" err="1"/>
              <a:t>reached</a:t>
            </a:r>
            <a:r>
              <a:rPr lang="fr-FR" sz="1600" dirty="0"/>
              <a:t>) </a:t>
            </a:r>
          </a:p>
        </p:txBody>
      </p:sp>
      <p:sp>
        <p:nvSpPr>
          <p:cNvPr id="48" name="ZoneTexte 47">
            <a:extLst>
              <a:ext uri="{FF2B5EF4-FFF2-40B4-BE49-F238E27FC236}">
                <a16:creationId xmlns:a16="http://schemas.microsoft.com/office/drawing/2014/main" id="{9C802ECA-4E1F-4172-88FE-CD746C5374A9}"/>
              </a:ext>
            </a:extLst>
          </p:cNvPr>
          <p:cNvSpPr txBox="1"/>
          <p:nvPr/>
        </p:nvSpPr>
        <p:spPr>
          <a:xfrm>
            <a:off x="10972800" y="4393224"/>
            <a:ext cx="4800600" cy="338554"/>
          </a:xfrm>
          <a:prstGeom prst="rect">
            <a:avLst/>
          </a:prstGeom>
          <a:noFill/>
        </p:spPr>
        <p:txBody>
          <a:bodyPr wrap="square" rtlCol="0">
            <a:spAutoFit/>
          </a:bodyPr>
          <a:lstStyle/>
          <a:p>
            <a:pPr marL="285750" indent="-285750">
              <a:buFont typeface="Arial" panose="020B0604020202020204" pitchFamily="34" charset="0"/>
              <a:buChar char="•"/>
            </a:pPr>
            <a:r>
              <a:rPr lang="fr-FR" sz="1600" dirty="0"/>
              <a:t>Investigations on non PGM </a:t>
            </a:r>
            <a:r>
              <a:rPr lang="fr-FR" sz="1600" dirty="0" err="1"/>
              <a:t>catalyst</a:t>
            </a:r>
            <a:r>
              <a:rPr lang="fr-FR" sz="1600" dirty="0"/>
              <a:t> </a:t>
            </a:r>
            <a:r>
              <a:rPr lang="fr-FR" sz="1600" i="1" dirty="0" err="1"/>
              <a:t>ongoing</a:t>
            </a:r>
            <a:endParaRPr lang="fr-FR" sz="1600" i="1" dirty="0"/>
          </a:p>
        </p:txBody>
      </p:sp>
      <p:sp>
        <p:nvSpPr>
          <p:cNvPr id="49" name="ZoneTexte 48">
            <a:extLst>
              <a:ext uri="{FF2B5EF4-FFF2-40B4-BE49-F238E27FC236}">
                <a16:creationId xmlns:a16="http://schemas.microsoft.com/office/drawing/2014/main" id="{8A8DFFD0-E0E2-4317-8999-A10931E24952}"/>
              </a:ext>
            </a:extLst>
          </p:cNvPr>
          <p:cNvSpPr txBox="1"/>
          <p:nvPr/>
        </p:nvSpPr>
        <p:spPr>
          <a:xfrm>
            <a:off x="10972800" y="4656941"/>
            <a:ext cx="5920241" cy="338554"/>
          </a:xfrm>
          <a:prstGeom prst="rect">
            <a:avLst/>
          </a:prstGeom>
          <a:noFill/>
        </p:spPr>
        <p:txBody>
          <a:bodyPr wrap="square" rtlCol="0">
            <a:spAutoFit/>
          </a:bodyPr>
          <a:lstStyle/>
          <a:p>
            <a:pPr marL="285750" indent="-285750">
              <a:buFont typeface="Arial" panose="020B0604020202020204" pitchFamily="34" charset="0"/>
              <a:buChar char="•"/>
            </a:pPr>
            <a:r>
              <a:rPr lang="fr-FR" sz="1600" dirty="0"/>
              <a:t>Investigations alternatives </a:t>
            </a:r>
            <a:r>
              <a:rPr lang="fr-FR" sz="1600" dirty="0" err="1"/>
              <a:t>ink</a:t>
            </a:r>
            <a:r>
              <a:rPr lang="fr-FR" sz="1600" dirty="0"/>
              <a:t> composition and </a:t>
            </a:r>
            <a:r>
              <a:rPr lang="fr-FR" sz="1600" dirty="0" err="1"/>
              <a:t>rheology</a:t>
            </a:r>
            <a:r>
              <a:rPr lang="fr-FR" sz="1600" dirty="0"/>
              <a:t> </a:t>
            </a:r>
            <a:r>
              <a:rPr lang="fr-FR" sz="1600" i="1" dirty="0" err="1"/>
              <a:t>ongoing</a:t>
            </a:r>
            <a:endParaRPr lang="fr-FR" sz="1600" i="1" dirty="0"/>
          </a:p>
        </p:txBody>
      </p:sp>
      <p:sp>
        <p:nvSpPr>
          <p:cNvPr id="52" name="ZoneTexte 51">
            <a:extLst>
              <a:ext uri="{FF2B5EF4-FFF2-40B4-BE49-F238E27FC236}">
                <a16:creationId xmlns:a16="http://schemas.microsoft.com/office/drawing/2014/main" id="{4BB5ABB5-0E84-4416-9AF0-CC5D00963A39}"/>
              </a:ext>
            </a:extLst>
          </p:cNvPr>
          <p:cNvSpPr txBox="1"/>
          <p:nvPr/>
        </p:nvSpPr>
        <p:spPr>
          <a:xfrm>
            <a:off x="12377336" y="5242748"/>
            <a:ext cx="5316723" cy="338554"/>
          </a:xfrm>
          <a:prstGeom prst="rect">
            <a:avLst/>
          </a:prstGeom>
          <a:noFill/>
        </p:spPr>
        <p:txBody>
          <a:bodyPr wrap="square" rtlCol="0">
            <a:spAutoFit/>
          </a:bodyPr>
          <a:lstStyle/>
          <a:p>
            <a:pPr marL="285750" indent="-285750">
              <a:buFont typeface="Arial" panose="020B0604020202020204" pitchFamily="34" charset="0"/>
              <a:buChar char="•"/>
            </a:pPr>
            <a:r>
              <a:rPr lang="fr-FR" sz="1600" dirty="0"/>
              <a:t>Not </a:t>
            </a:r>
            <a:r>
              <a:rPr lang="fr-FR" sz="1600" dirty="0" err="1"/>
              <a:t>started</a:t>
            </a:r>
            <a:r>
              <a:rPr lang="fr-FR" sz="1600" dirty="0"/>
              <a:t> </a:t>
            </a:r>
            <a:r>
              <a:rPr lang="fr-FR" sz="1600" dirty="0" err="1"/>
              <a:t>yet</a:t>
            </a:r>
            <a:endParaRPr lang="fr-FR" sz="1600" i="1" dirty="0"/>
          </a:p>
        </p:txBody>
      </p:sp>
      <p:sp>
        <p:nvSpPr>
          <p:cNvPr id="54" name="Triangle isocèle 53">
            <a:extLst>
              <a:ext uri="{FF2B5EF4-FFF2-40B4-BE49-F238E27FC236}">
                <a16:creationId xmlns:a16="http://schemas.microsoft.com/office/drawing/2014/main" id="{6BFE2802-B362-4A9B-B08C-1993ED644E81}"/>
              </a:ext>
            </a:extLst>
          </p:cNvPr>
          <p:cNvSpPr/>
          <p:nvPr/>
        </p:nvSpPr>
        <p:spPr>
          <a:xfrm rot="16200000">
            <a:off x="9454240" y="3194049"/>
            <a:ext cx="827979" cy="1463039"/>
          </a:xfrm>
          <a:prstGeom prst="triangle">
            <a:avLst>
              <a:gd name="adj" fmla="val 46000"/>
            </a:avLst>
          </a:prstGeom>
          <a:gradFill flip="none" rotWithShape="1">
            <a:gsLst>
              <a:gs pos="18000">
                <a:schemeClr val="bg1">
                  <a:lumMod val="95000"/>
                </a:schemeClr>
              </a:gs>
              <a:gs pos="87000">
                <a:schemeClr val="accent1">
                  <a:hueOff val="0"/>
                  <a:satOff val="0"/>
                  <a:lumOff val="0"/>
                  <a:alphaOff val="0"/>
                  <a:shade val="93000"/>
                  <a:satMod val="130000"/>
                </a:schemeClr>
              </a:gs>
            </a:gsLst>
            <a:path path="circle">
              <a:fillToRect r="100000" b="100000"/>
            </a:path>
            <a:tileRect l="-100000" t="-10000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Triangle isocèle 54">
            <a:extLst>
              <a:ext uri="{FF2B5EF4-FFF2-40B4-BE49-F238E27FC236}">
                <a16:creationId xmlns:a16="http://schemas.microsoft.com/office/drawing/2014/main" id="{9223CA23-7F9F-4168-ADE3-5769151BCDD1}"/>
              </a:ext>
            </a:extLst>
          </p:cNvPr>
          <p:cNvSpPr/>
          <p:nvPr/>
        </p:nvSpPr>
        <p:spPr>
          <a:xfrm rot="16200000">
            <a:off x="10143981" y="3651764"/>
            <a:ext cx="911536" cy="3412726"/>
          </a:xfrm>
          <a:prstGeom prst="triangle">
            <a:avLst>
              <a:gd name="adj" fmla="val 46000"/>
            </a:avLst>
          </a:prstGeom>
          <a:gradFill flip="none" rotWithShape="1">
            <a:gsLst>
              <a:gs pos="18000">
                <a:schemeClr val="bg1">
                  <a:lumMod val="95000"/>
                </a:schemeClr>
              </a:gs>
              <a:gs pos="87000">
                <a:schemeClr val="accent1">
                  <a:hueOff val="0"/>
                  <a:satOff val="0"/>
                  <a:lumOff val="0"/>
                  <a:alphaOff val="0"/>
                  <a:shade val="93000"/>
                  <a:satMod val="130000"/>
                </a:schemeClr>
              </a:gs>
            </a:gsLst>
            <a:path path="circle">
              <a:fillToRect r="100000" b="100000"/>
            </a:path>
            <a:tileRect l="-100000" t="-10000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ZoneTexte 55">
            <a:extLst>
              <a:ext uri="{FF2B5EF4-FFF2-40B4-BE49-F238E27FC236}">
                <a16:creationId xmlns:a16="http://schemas.microsoft.com/office/drawing/2014/main" id="{E93D6113-2EB8-49AE-AC00-BAAFE6AB1983}"/>
              </a:ext>
            </a:extLst>
          </p:cNvPr>
          <p:cNvSpPr txBox="1"/>
          <p:nvPr/>
        </p:nvSpPr>
        <p:spPr>
          <a:xfrm>
            <a:off x="14103868" y="5879912"/>
            <a:ext cx="5316723" cy="338554"/>
          </a:xfrm>
          <a:prstGeom prst="rect">
            <a:avLst/>
          </a:prstGeom>
          <a:noFill/>
        </p:spPr>
        <p:txBody>
          <a:bodyPr wrap="square" rtlCol="0">
            <a:spAutoFit/>
          </a:bodyPr>
          <a:lstStyle/>
          <a:p>
            <a:pPr marL="285750" indent="-285750">
              <a:buFont typeface="Arial" panose="020B0604020202020204" pitchFamily="34" charset="0"/>
              <a:buChar char="•"/>
            </a:pPr>
            <a:r>
              <a:rPr lang="fr-FR" sz="1600" dirty="0"/>
              <a:t>Not </a:t>
            </a:r>
            <a:r>
              <a:rPr lang="fr-FR" sz="1600" dirty="0" err="1"/>
              <a:t>started</a:t>
            </a:r>
            <a:r>
              <a:rPr lang="fr-FR" sz="1600" dirty="0"/>
              <a:t> </a:t>
            </a:r>
            <a:r>
              <a:rPr lang="fr-FR" sz="1600" dirty="0" err="1"/>
              <a:t>yet</a:t>
            </a:r>
            <a:endParaRPr lang="fr-FR" sz="1600" i="1" dirty="0"/>
          </a:p>
        </p:txBody>
      </p:sp>
      <p:sp>
        <p:nvSpPr>
          <p:cNvPr id="57" name="Triangle isocèle 56">
            <a:extLst>
              <a:ext uri="{FF2B5EF4-FFF2-40B4-BE49-F238E27FC236}">
                <a16:creationId xmlns:a16="http://schemas.microsoft.com/office/drawing/2014/main" id="{6F236171-4A51-47E8-A45E-06984A4DF854}"/>
              </a:ext>
            </a:extLst>
          </p:cNvPr>
          <p:cNvSpPr/>
          <p:nvPr/>
        </p:nvSpPr>
        <p:spPr>
          <a:xfrm rot="16200000">
            <a:off x="11018472" y="3488870"/>
            <a:ext cx="1012916" cy="5120640"/>
          </a:xfrm>
          <a:prstGeom prst="triangle">
            <a:avLst>
              <a:gd name="adj" fmla="val 46000"/>
            </a:avLst>
          </a:prstGeom>
          <a:gradFill flip="none" rotWithShape="1">
            <a:gsLst>
              <a:gs pos="18000">
                <a:schemeClr val="bg1">
                  <a:lumMod val="95000"/>
                </a:schemeClr>
              </a:gs>
              <a:gs pos="87000">
                <a:schemeClr val="accent1">
                  <a:hueOff val="0"/>
                  <a:satOff val="0"/>
                  <a:lumOff val="0"/>
                  <a:alphaOff val="0"/>
                  <a:shade val="93000"/>
                  <a:satMod val="130000"/>
                </a:schemeClr>
              </a:gs>
            </a:gsLst>
            <a:path path="circle">
              <a:fillToRect r="100000" b="100000"/>
            </a:path>
            <a:tileRect l="-100000" t="-100000"/>
          </a:gra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8" name="Group 6">
            <a:extLst>
              <a:ext uri="{FF2B5EF4-FFF2-40B4-BE49-F238E27FC236}">
                <a16:creationId xmlns:a16="http://schemas.microsoft.com/office/drawing/2014/main" id="{A86158A1-CAA5-4ABB-BBDD-B51D6CFBBCF7}"/>
              </a:ext>
            </a:extLst>
          </p:cNvPr>
          <p:cNvGrpSpPr/>
          <p:nvPr/>
        </p:nvGrpSpPr>
        <p:grpSpPr>
          <a:xfrm>
            <a:off x="611048" y="9534525"/>
            <a:ext cx="1730016" cy="547688"/>
            <a:chOff x="0" y="0"/>
            <a:chExt cx="2306688" cy="730250"/>
          </a:xfrm>
        </p:grpSpPr>
        <p:sp>
          <p:nvSpPr>
            <p:cNvPr id="59" name="Freeform 7">
              <a:extLst>
                <a:ext uri="{FF2B5EF4-FFF2-40B4-BE49-F238E27FC236}">
                  <a16:creationId xmlns:a16="http://schemas.microsoft.com/office/drawing/2014/main" id="{250AD4A5-2823-489F-9DD2-ACCBF2BD2B6C}"/>
                </a:ext>
              </a:extLst>
            </p:cNvPr>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4">
                <a:alphaModFix amt="0"/>
              </a:blip>
              <a:stretch>
                <a:fillRect t="-11548" b="-11548"/>
              </a:stretch>
            </a:blipFill>
          </p:spPr>
          <p:txBody>
            <a:bodyPr/>
            <a:lstStyle/>
            <a:p>
              <a:endParaRPr lang="en-US"/>
            </a:p>
          </p:txBody>
        </p:sp>
        <p:sp>
          <p:nvSpPr>
            <p:cNvPr id="60" name="TextBox 8">
              <a:extLst>
                <a:ext uri="{FF2B5EF4-FFF2-40B4-BE49-F238E27FC236}">
                  <a16:creationId xmlns:a16="http://schemas.microsoft.com/office/drawing/2014/main" id="{45A44794-333F-4660-8DE5-997B304D3BCD}"/>
                </a:ext>
              </a:extLst>
            </p:cNvPr>
            <p:cNvSpPr txBox="1"/>
            <p:nvPr/>
          </p:nvSpPr>
          <p:spPr>
            <a:xfrm>
              <a:off x="0" y="0"/>
              <a:ext cx="2306688" cy="730250"/>
            </a:xfrm>
            <a:prstGeom prst="rect">
              <a:avLst/>
            </a:prstGeom>
          </p:spPr>
          <p:txBody>
            <a:bodyPr lIns="0" tIns="0" rIns="0" bIns="0" rtlCol="0" anchor="ctr"/>
            <a:lstStyle/>
            <a:p>
              <a:pPr algn="l">
                <a:lnSpc>
                  <a:spcPts val="2160"/>
                </a:lnSpc>
              </a:pPr>
              <a:r>
                <a:rPr lang="en-US" sz="1800" dirty="0">
                  <a:solidFill>
                    <a:srgbClr val="9D9FA2"/>
                  </a:solidFill>
                  <a:latin typeface="DM Sans"/>
                  <a:ea typeface="DM Sans"/>
                  <a:cs typeface="DM Sans"/>
                  <a:sym typeface="DM Sans"/>
                </a:rPr>
                <a:t>15/08/2026</a:t>
              </a:r>
            </a:p>
          </p:txBody>
        </p:sp>
      </p:grpSp>
      <p:grpSp>
        <p:nvGrpSpPr>
          <p:cNvPr id="61" name="Group 9">
            <a:extLst>
              <a:ext uri="{FF2B5EF4-FFF2-40B4-BE49-F238E27FC236}">
                <a16:creationId xmlns:a16="http://schemas.microsoft.com/office/drawing/2014/main" id="{D93312A2-AC9C-49FD-99B3-776A7EA5DACD}"/>
              </a:ext>
            </a:extLst>
          </p:cNvPr>
          <p:cNvGrpSpPr/>
          <p:nvPr/>
        </p:nvGrpSpPr>
        <p:grpSpPr>
          <a:xfrm>
            <a:off x="2370268" y="9534525"/>
            <a:ext cx="6172200" cy="547688"/>
            <a:chOff x="0" y="0"/>
            <a:chExt cx="8229600" cy="730250"/>
          </a:xfrm>
        </p:grpSpPr>
        <p:sp>
          <p:nvSpPr>
            <p:cNvPr id="62" name="Freeform 10">
              <a:extLst>
                <a:ext uri="{FF2B5EF4-FFF2-40B4-BE49-F238E27FC236}">
                  <a16:creationId xmlns:a16="http://schemas.microsoft.com/office/drawing/2014/main" id="{E9EF8E92-FFC3-41BA-938F-1EC6A6E43DC9}"/>
                </a:ext>
              </a:extLst>
            </p:cNvPr>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4">
                <a:alphaModFix amt="0"/>
              </a:blip>
              <a:stretch>
                <a:fillRect t="-169587" b="-169587"/>
              </a:stretch>
            </a:blipFill>
          </p:spPr>
          <p:txBody>
            <a:bodyPr/>
            <a:lstStyle/>
            <a:p>
              <a:endParaRPr lang="en-US"/>
            </a:p>
          </p:txBody>
        </p:sp>
        <p:sp>
          <p:nvSpPr>
            <p:cNvPr id="63" name="TextBox 11">
              <a:extLst>
                <a:ext uri="{FF2B5EF4-FFF2-40B4-BE49-F238E27FC236}">
                  <a16:creationId xmlns:a16="http://schemas.microsoft.com/office/drawing/2014/main" id="{DDD0B306-BA46-4D86-81FD-CB69F1DEFBDE}"/>
                </a:ext>
              </a:extLst>
            </p:cNvPr>
            <p:cNvSpPr txBox="1"/>
            <p:nvPr/>
          </p:nvSpPr>
          <p:spPr>
            <a:xfrm>
              <a:off x="0" y="0"/>
              <a:ext cx="8229600" cy="730250"/>
            </a:xfrm>
            <a:prstGeom prst="rect">
              <a:avLst/>
            </a:prstGeom>
          </p:spPr>
          <p:txBody>
            <a:bodyPr lIns="0" tIns="0" rIns="0" bIns="0" rtlCol="0" anchor="ctr"/>
            <a:lstStyle/>
            <a:p>
              <a:pPr algn="l">
                <a:lnSpc>
                  <a:spcPts val="2160"/>
                </a:lnSpc>
              </a:pPr>
              <a:r>
                <a:rPr lang="en-US" sz="1800" dirty="0" err="1">
                  <a:solidFill>
                    <a:srgbClr val="9D9FA2"/>
                  </a:solidFill>
                  <a:latin typeface="DM Sans"/>
                  <a:ea typeface="DM Sans"/>
                  <a:cs typeface="DM Sans"/>
                  <a:sym typeface="DM Sans"/>
                </a:rPr>
                <a:t>NanoMEA_AEMWE_Democase</a:t>
              </a:r>
              <a:endParaRPr lang="en-US" sz="1800" dirty="0">
                <a:solidFill>
                  <a:srgbClr val="9D9FA2"/>
                </a:solidFill>
                <a:latin typeface="DM Sans"/>
                <a:ea typeface="DM Sans"/>
                <a:cs typeface="DM Sans"/>
                <a:sym typeface="DM Sans"/>
              </a:endParaRPr>
            </a:p>
          </p:txBody>
        </p:sp>
      </p:grpSp>
      <p:graphicFrame>
        <p:nvGraphicFramePr>
          <p:cNvPr id="25" name="Objet 24">
            <a:extLst>
              <a:ext uri="{FF2B5EF4-FFF2-40B4-BE49-F238E27FC236}">
                <a16:creationId xmlns:a16="http://schemas.microsoft.com/office/drawing/2014/main" id="{2E0B20BD-7E4F-4884-9369-F2FE7822E93E}"/>
              </a:ext>
            </a:extLst>
          </p:cNvPr>
          <p:cNvGraphicFramePr>
            <a:graphicFrameLocks noChangeAspect="1"/>
          </p:cNvGraphicFramePr>
          <p:nvPr>
            <p:extLst>
              <p:ext uri="{D42A27DB-BD31-4B8C-83A1-F6EECF244321}">
                <p14:modId xmlns:p14="http://schemas.microsoft.com/office/powerpoint/2010/main" val="157329890"/>
              </p:ext>
            </p:extLst>
          </p:nvPr>
        </p:nvGraphicFramePr>
        <p:xfrm>
          <a:off x="152400" y="3120467"/>
          <a:ext cx="9352738" cy="3474171"/>
        </p:xfrm>
        <a:graphic>
          <a:graphicData uri="http://schemas.openxmlformats.org/presentationml/2006/ole">
            <mc:AlternateContent xmlns:mc="http://schemas.openxmlformats.org/markup-compatibility/2006">
              <mc:Choice xmlns:v="urn:schemas-microsoft-com:vml" Requires="v">
                <p:oleObj spid="_x0000_s1026" name="Worksheet" r:id="rId5" imgW="5722443" imgH="2004099" progId="Excel.Sheet.12">
                  <p:embed/>
                </p:oleObj>
              </mc:Choice>
              <mc:Fallback>
                <p:oleObj name="Worksheet" r:id="rId5" imgW="5722443" imgH="2004099" progId="Excel.Sheet.12">
                  <p:embed/>
                  <p:pic>
                    <p:nvPicPr>
                      <p:cNvPr id="42" name="Objet 41">
                        <a:extLst>
                          <a:ext uri="{FF2B5EF4-FFF2-40B4-BE49-F238E27FC236}">
                            <a16:creationId xmlns:a16="http://schemas.microsoft.com/office/drawing/2014/main" id="{30FAE70C-5B5E-48B8-A949-82B242A2DBDD}"/>
                          </a:ext>
                        </a:extLst>
                      </p:cNvPr>
                      <p:cNvPicPr/>
                      <p:nvPr/>
                    </p:nvPicPr>
                    <p:blipFill>
                      <a:blip r:embed="rId6"/>
                      <a:stretch>
                        <a:fillRect/>
                      </a:stretch>
                    </p:blipFill>
                    <p:spPr>
                      <a:xfrm>
                        <a:off x="152400" y="3120467"/>
                        <a:ext cx="9352738" cy="3474171"/>
                      </a:xfrm>
                      <a:prstGeom prst="rect">
                        <a:avLst/>
                      </a:prstGeom>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a:stretch>
                <a:fillRect b="-1"/>
              </a:stretch>
            </a:blipFill>
          </p:spPr>
          <p:txBody>
            <a:bodyPr/>
            <a:lstStyle/>
            <a:p>
              <a:endParaRPr lang="en-US"/>
            </a:p>
          </p:txBody>
        </p:sp>
      </p:grpSp>
      <p:sp>
        <p:nvSpPr>
          <p:cNvPr id="4" name="TextBox 4"/>
          <p:cNvSpPr txBox="1"/>
          <p:nvPr/>
        </p:nvSpPr>
        <p:spPr>
          <a:xfrm>
            <a:off x="702488" y="650557"/>
            <a:ext cx="10404119" cy="1098852"/>
          </a:xfrm>
          <a:prstGeom prst="rect">
            <a:avLst/>
          </a:prstGeom>
        </p:spPr>
        <p:txBody>
          <a:bodyPr lIns="0" tIns="0" rIns="0" bIns="0" rtlCol="0" anchor="t">
            <a:spAutoFit/>
          </a:bodyPr>
          <a:lstStyle/>
          <a:p>
            <a:pPr algn="l">
              <a:lnSpc>
                <a:spcPts val="5184"/>
              </a:lnSpc>
            </a:pPr>
            <a:r>
              <a:rPr lang="en-US" sz="4800" b="1">
                <a:solidFill>
                  <a:srgbClr val="2976BC"/>
                </a:solidFill>
                <a:latin typeface="DM Sans Bold"/>
                <a:ea typeface="DM Sans Bold"/>
                <a:cs typeface="DM Sans Bold"/>
                <a:sym typeface="DM Sans Bold"/>
              </a:rPr>
              <a:t>Conclusions</a:t>
            </a:r>
          </a:p>
        </p:txBody>
      </p:sp>
      <p:grpSp>
        <p:nvGrpSpPr>
          <p:cNvPr id="12" name="Group 12"/>
          <p:cNvGrpSpPr/>
          <p:nvPr/>
        </p:nvGrpSpPr>
        <p:grpSpPr>
          <a:xfrm>
            <a:off x="16703011" y="9534525"/>
            <a:ext cx="865918" cy="547688"/>
            <a:chOff x="0" y="0"/>
            <a:chExt cx="1154557" cy="730250"/>
          </a:xfrm>
        </p:grpSpPr>
        <p:sp>
          <p:nvSpPr>
            <p:cNvPr id="13" name="Freeform 13"/>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3">
                <a:alphaModFix amt="0"/>
              </a:blip>
              <a:stretch>
                <a:fillRect l="-31151" r="-31150"/>
              </a:stretch>
            </a:blipFill>
          </p:spPr>
          <p:txBody>
            <a:bodyPr/>
            <a:lstStyle/>
            <a:p>
              <a:endParaRPr lang="en-US"/>
            </a:p>
          </p:txBody>
        </p:sp>
        <p:sp>
          <p:nvSpPr>
            <p:cNvPr id="14" name="TextBox 14"/>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5</a:t>
              </a:r>
            </a:p>
          </p:txBody>
        </p:sp>
      </p:grpSp>
      <p:grpSp>
        <p:nvGrpSpPr>
          <p:cNvPr id="15" name="Group 6">
            <a:extLst>
              <a:ext uri="{FF2B5EF4-FFF2-40B4-BE49-F238E27FC236}">
                <a16:creationId xmlns:a16="http://schemas.microsoft.com/office/drawing/2014/main" id="{DB0B576D-3386-4ACC-8B5F-9FDF71E9A407}"/>
              </a:ext>
            </a:extLst>
          </p:cNvPr>
          <p:cNvGrpSpPr/>
          <p:nvPr/>
        </p:nvGrpSpPr>
        <p:grpSpPr>
          <a:xfrm>
            <a:off x="611048" y="9534525"/>
            <a:ext cx="1730016" cy="547688"/>
            <a:chOff x="0" y="0"/>
            <a:chExt cx="2306688" cy="730250"/>
          </a:xfrm>
        </p:grpSpPr>
        <p:sp>
          <p:nvSpPr>
            <p:cNvPr id="16" name="Freeform 7">
              <a:extLst>
                <a:ext uri="{FF2B5EF4-FFF2-40B4-BE49-F238E27FC236}">
                  <a16:creationId xmlns:a16="http://schemas.microsoft.com/office/drawing/2014/main" id="{0E5DB582-A8A4-4F11-9528-1D449CC0653B}"/>
                </a:ext>
              </a:extLst>
            </p:cNvPr>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a:alphaModFix amt="0"/>
              </a:blip>
              <a:stretch>
                <a:fillRect t="-11548" b="-11548"/>
              </a:stretch>
            </a:blipFill>
          </p:spPr>
          <p:txBody>
            <a:bodyPr/>
            <a:lstStyle/>
            <a:p>
              <a:endParaRPr lang="en-US"/>
            </a:p>
          </p:txBody>
        </p:sp>
        <p:sp>
          <p:nvSpPr>
            <p:cNvPr id="17" name="TextBox 8">
              <a:extLst>
                <a:ext uri="{FF2B5EF4-FFF2-40B4-BE49-F238E27FC236}">
                  <a16:creationId xmlns:a16="http://schemas.microsoft.com/office/drawing/2014/main" id="{4F417AF5-FA9A-4894-9482-FBC7802C66AA}"/>
                </a:ext>
              </a:extLst>
            </p:cNvPr>
            <p:cNvSpPr txBox="1"/>
            <p:nvPr/>
          </p:nvSpPr>
          <p:spPr>
            <a:xfrm>
              <a:off x="0" y="0"/>
              <a:ext cx="2306688" cy="730250"/>
            </a:xfrm>
            <a:prstGeom prst="rect">
              <a:avLst/>
            </a:prstGeom>
          </p:spPr>
          <p:txBody>
            <a:bodyPr lIns="0" tIns="0" rIns="0" bIns="0" rtlCol="0" anchor="ctr"/>
            <a:lstStyle/>
            <a:p>
              <a:pPr algn="l">
                <a:lnSpc>
                  <a:spcPts val="2160"/>
                </a:lnSpc>
              </a:pPr>
              <a:r>
                <a:rPr lang="en-US" sz="1800" dirty="0">
                  <a:solidFill>
                    <a:srgbClr val="9D9FA2"/>
                  </a:solidFill>
                  <a:latin typeface="DM Sans"/>
                  <a:ea typeface="DM Sans"/>
                  <a:cs typeface="DM Sans"/>
                  <a:sym typeface="DM Sans"/>
                </a:rPr>
                <a:t>15/08/2026</a:t>
              </a:r>
            </a:p>
          </p:txBody>
        </p:sp>
      </p:grpSp>
      <p:grpSp>
        <p:nvGrpSpPr>
          <p:cNvPr id="18" name="Group 9">
            <a:extLst>
              <a:ext uri="{FF2B5EF4-FFF2-40B4-BE49-F238E27FC236}">
                <a16:creationId xmlns:a16="http://schemas.microsoft.com/office/drawing/2014/main" id="{6BE29FF0-7BCD-411B-893C-E6C090D2A373}"/>
              </a:ext>
            </a:extLst>
          </p:cNvPr>
          <p:cNvGrpSpPr/>
          <p:nvPr/>
        </p:nvGrpSpPr>
        <p:grpSpPr>
          <a:xfrm>
            <a:off x="2370268" y="9534525"/>
            <a:ext cx="6172200" cy="547688"/>
            <a:chOff x="0" y="0"/>
            <a:chExt cx="8229600" cy="730250"/>
          </a:xfrm>
        </p:grpSpPr>
        <p:sp>
          <p:nvSpPr>
            <p:cNvPr id="19" name="Freeform 10">
              <a:extLst>
                <a:ext uri="{FF2B5EF4-FFF2-40B4-BE49-F238E27FC236}">
                  <a16:creationId xmlns:a16="http://schemas.microsoft.com/office/drawing/2014/main" id="{535FB719-2822-457C-81EF-2E4B5A2E9A22}"/>
                </a:ext>
              </a:extLst>
            </p:cNvPr>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3">
                <a:alphaModFix amt="0"/>
              </a:blip>
              <a:stretch>
                <a:fillRect t="-169587" b="-169587"/>
              </a:stretch>
            </a:blipFill>
          </p:spPr>
          <p:txBody>
            <a:bodyPr/>
            <a:lstStyle/>
            <a:p>
              <a:endParaRPr lang="en-US"/>
            </a:p>
          </p:txBody>
        </p:sp>
        <p:sp>
          <p:nvSpPr>
            <p:cNvPr id="20" name="TextBox 11">
              <a:extLst>
                <a:ext uri="{FF2B5EF4-FFF2-40B4-BE49-F238E27FC236}">
                  <a16:creationId xmlns:a16="http://schemas.microsoft.com/office/drawing/2014/main" id="{3E74254A-8BA3-471E-BF7E-4240B09ECFB4}"/>
                </a:ext>
              </a:extLst>
            </p:cNvPr>
            <p:cNvSpPr txBox="1"/>
            <p:nvPr/>
          </p:nvSpPr>
          <p:spPr>
            <a:xfrm>
              <a:off x="0" y="0"/>
              <a:ext cx="8229600" cy="730250"/>
            </a:xfrm>
            <a:prstGeom prst="rect">
              <a:avLst/>
            </a:prstGeom>
          </p:spPr>
          <p:txBody>
            <a:bodyPr lIns="0" tIns="0" rIns="0" bIns="0" rtlCol="0" anchor="ctr"/>
            <a:lstStyle/>
            <a:p>
              <a:pPr algn="l">
                <a:lnSpc>
                  <a:spcPts val="2160"/>
                </a:lnSpc>
              </a:pPr>
              <a:r>
                <a:rPr lang="en-US" sz="1800" dirty="0" err="1">
                  <a:solidFill>
                    <a:srgbClr val="9D9FA2"/>
                  </a:solidFill>
                  <a:latin typeface="DM Sans"/>
                  <a:ea typeface="DM Sans"/>
                  <a:cs typeface="DM Sans"/>
                  <a:sym typeface="DM Sans"/>
                </a:rPr>
                <a:t>NanoMEA_AEMWE_Democase</a:t>
              </a:r>
              <a:endParaRPr lang="en-US" sz="1800" dirty="0">
                <a:solidFill>
                  <a:srgbClr val="9D9FA2"/>
                </a:solidFill>
                <a:latin typeface="DM Sans"/>
                <a:ea typeface="DM Sans"/>
                <a:cs typeface="DM Sans"/>
                <a:sym typeface="DM Sans"/>
              </a:endParaRPr>
            </a:p>
          </p:txBody>
        </p:sp>
      </p:grpSp>
      <p:sp>
        <p:nvSpPr>
          <p:cNvPr id="21" name="ZoneTexte 20">
            <a:extLst>
              <a:ext uri="{FF2B5EF4-FFF2-40B4-BE49-F238E27FC236}">
                <a16:creationId xmlns:a16="http://schemas.microsoft.com/office/drawing/2014/main" id="{0C688E56-6C2E-48F0-A9A8-917ED7ED9DB7}"/>
              </a:ext>
            </a:extLst>
          </p:cNvPr>
          <p:cNvSpPr txBox="1"/>
          <p:nvPr/>
        </p:nvSpPr>
        <p:spPr>
          <a:xfrm>
            <a:off x="985603" y="2095500"/>
            <a:ext cx="15925800" cy="6494085"/>
          </a:xfrm>
          <a:prstGeom prst="rect">
            <a:avLst/>
          </a:prstGeom>
          <a:noFill/>
        </p:spPr>
        <p:txBody>
          <a:bodyPr wrap="square" rtlCol="0">
            <a:spAutoFit/>
          </a:bodyPr>
          <a:lstStyle/>
          <a:p>
            <a:pPr marL="285750" indent="-285750">
              <a:buFont typeface="Arial" panose="020B0604020202020204" pitchFamily="34" charset="0"/>
              <a:buChar char="•"/>
            </a:pPr>
            <a:r>
              <a:rPr lang="fr-FR" sz="3200" dirty="0" err="1"/>
              <a:t>NanoMEA</a:t>
            </a:r>
            <a:r>
              <a:rPr lang="fr-FR" sz="3200" dirty="0"/>
              <a:t> </a:t>
            </a:r>
            <a:r>
              <a:rPr lang="fr-FR" sz="3200" dirty="0" err="1"/>
              <a:t>is</a:t>
            </a:r>
            <a:r>
              <a:rPr lang="fr-FR" sz="3200" dirty="0"/>
              <a:t> a collaborative </a:t>
            </a:r>
            <a:r>
              <a:rPr lang="fr-FR" sz="3200" dirty="0" err="1"/>
              <a:t>project</a:t>
            </a:r>
            <a:r>
              <a:rPr lang="fr-FR" sz="3200" dirty="0"/>
              <a:t> in </a:t>
            </a:r>
            <a:r>
              <a:rPr lang="fr-FR" sz="3200" dirty="0" err="1"/>
              <a:t>order</a:t>
            </a:r>
            <a:r>
              <a:rPr lang="fr-FR" sz="3200" dirty="0"/>
              <a:t> to </a:t>
            </a:r>
            <a:r>
              <a:rPr lang="fr-FR" sz="3200" dirty="0" err="1"/>
              <a:t>bring</a:t>
            </a:r>
            <a:r>
              <a:rPr lang="fr-FR" sz="3200" dirty="0"/>
              <a:t> a new </a:t>
            </a:r>
            <a:r>
              <a:rPr lang="fr-FR" sz="3200" dirty="0" err="1"/>
              <a:t>products</a:t>
            </a:r>
            <a:r>
              <a:rPr lang="fr-FR" sz="3200" dirty="0"/>
              <a:t> to a </a:t>
            </a:r>
            <a:r>
              <a:rPr lang="fr-FR" sz="3200" dirty="0" err="1"/>
              <a:t>small</a:t>
            </a:r>
            <a:r>
              <a:rPr lang="fr-FR" sz="3200" dirty="0"/>
              <a:t> </a:t>
            </a:r>
            <a:r>
              <a:rPr lang="fr-FR" sz="3200" dirty="0" err="1"/>
              <a:t>company</a:t>
            </a:r>
            <a:r>
              <a:rPr lang="fr-FR" sz="3200" dirty="0"/>
              <a:t> </a:t>
            </a:r>
            <a:r>
              <a:rPr lang="fr-FR" sz="3200" dirty="0" err="1"/>
              <a:t>that</a:t>
            </a:r>
            <a:r>
              <a:rPr lang="fr-FR" sz="3200" dirty="0"/>
              <a:t> deals </a:t>
            </a:r>
            <a:r>
              <a:rPr lang="fr-FR" sz="3200" dirty="0" err="1"/>
              <a:t>with</a:t>
            </a:r>
            <a:r>
              <a:rPr lang="fr-FR" sz="3200" dirty="0"/>
              <a:t> </a:t>
            </a:r>
            <a:r>
              <a:rPr lang="fr-FR" sz="3200" dirty="0" err="1"/>
              <a:t>hydrogen</a:t>
            </a:r>
            <a:r>
              <a:rPr lang="fr-FR" sz="3200" dirty="0"/>
              <a:t> </a:t>
            </a:r>
            <a:r>
              <a:rPr lang="fr-FR" sz="3200" dirty="0" err="1"/>
              <a:t>technology</a:t>
            </a:r>
            <a:r>
              <a:rPr lang="fr-FR" sz="3200" dirty="0"/>
              <a:t>.</a:t>
            </a:r>
          </a:p>
          <a:p>
            <a:pPr marL="285750" indent="-285750">
              <a:buFont typeface="Arial" panose="020B0604020202020204" pitchFamily="34" charset="0"/>
              <a:buChar char="•"/>
            </a:pPr>
            <a:endParaRPr lang="fr-FR" sz="3200" dirty="0"/>
          </a:p>
          <a:p>
            <a:pPr marL="285750" indent="-285750">
              <a:buFont typeface="Arial" panose="020B0604020202020204" pitchFamily="34" charset="0"/>
              <a:buChar char="•"/>
            </a:pPr>
            <a:r>
              <a:rPr lang="fr-FR" sz="3200" dirty="0"/>
              <a:t>CLEANHYPRO </a:t>
            </a:r>
            <a:r>
              <a:rPr lang="fr-FR" sz="3200" dirty="0" err="1"/>
              <a:t>partners</a:t>
            </a:r>
            <a:r>
              <a:rPr lang="fr-FR" sz="3200" dirty="0"/>
              <a:t> </a:t>
            </a:r>
            <a:r>
              <a:rPr lang="fr-FR" sz="3200" dirty="0" err="1"/>
              <a:t>share</a:t>
            </a:r>
            <a:r>
              <a:rPr lang="fr-FR" sz="3200" dirty="0"/>
              <a:t> </a:t>
            </a:r>
            <a:r>
              <a:rPr lang="fr-FR" sz="3200" dirty="0" err="1"/>
              <a:t>their</a:t>
            </a:r>
            <a:r>
              <a:rPr lang="fr-FR" sz="3200" dirty="0"/>
              <a:t> expertises in </a:t>
            </a:r>
            <a:r>
              <a:rPr lang="fr-FR" sz="3200" dirty="0" err="1"/>
              <a:t>electrochemical</a:t>
            </a:r>
            <a:r>
              <a:rPr lang="fr-FR" sz="3200" dirty="0"/>
              <a:t> </a:t>
            </a:r>
            <a:r>
              <a:rPr lang="fr-FR" sz="3200" dirty="0" err="1"/>
              <a:t>testing</a:t>
            </a:r>
            <a:r>
              <a:rPr lang="fr-FR" sz="3200" dirty="0"/>
              <a:t> and </a:t>
            </a:r>
            <a:r>
              <a:rPr lang="fr-FR" sz="3200" dirty="0" err="1"/>
              <a:t>electrode</a:t>
            </a:r>
            <a:r>
              <a:rPr lang="fr-FR" sz="3200" dirty="0"/>
              <a:t> </a:t>
            </a:r>
            <a:r>
              <a:rPr lang="fr-FR" sz="3200" dirty="0" err="1"/>
              <a:t>manufacturing</a:t>
            </a:r>
            <a:r>
              <a:rPr lang="fr-FR" sz="3200" dirty="0"/>
              <a:t> to assist C2CAT in </a:t>
            </a:r>
            <a:r>
              <a:rPr lang="fr-FR" sz="3200" dirty="0" err="1"/>
              <a:t>providing</a:t>
            </a:r>
            <a:r>
              <a:rPr lang="fr-FR" sz="3200" dirty="0"/>
              <a:t> stable and active </a:t>
            </a:r>
            <a:r>
              <a:rPr lang="fr-FR" sz="3200"/>
              <a:t>large size </a:t>
            </a:r>
            <a:r>
              <a:rPr lang="fr-FR" sz="3200" dirty="0" err="1"/>
              <a:t>electrodes</a:t>
            </a:r>
            <a:r>
              <a:rPr lang="fr-FR" sz="3200" dirty="0"/>
              <a:t>.</a:t>
            </a:r>
          </a:p>
          <a:p>
            <a:endParaRPr lang="fr-FR" sz="3200" dirty="0"/>
          </a:p>
          <a:p>
            <a:pPr marL="285750" indent="-285750">
              <a:buFont typeface="Arial" panose="020B0604020202020204" pitchFamily="34" charset="0"/>
              <a:buChar char="•"/>
            </a:pPr>
            <a:r>
              <a:rPr lang="fr-FR" sz="3200" dirty="0" err="1"/>
              <a:t>Preliminaries</a:t>
            </a:r>
            <a:r>
              <a:rPr lang="fr-FR" sz="3200" dirty="0"/>
              <a:t> investigations have </a:t>
            </a:r>
            <a:r>
              <a:rPr lang="fr-FR" sz="3200" dirty="0" err="1"/>
              <a:t>shown</a:t>
            </a:r>
            <a:r>
              <a:rPr lang="fr-FR" sz="3200" dirty="0"/>
              <a:t> high </a:t>
            </a:r>
            <a:r>
              <a:rPr lang="fr-FR" sz="3200" dirty="0" err="1"/>
              <a:t>activity</a:t>
            </a:r>
            <a:r>
              <a:rPr lang="fr-FR" sz="3200" dirty="0"/>
              <a:t> of the Pt </a:t>
            </a:r>
            <a:r>
              <a:rPr lang="fr-FR" sz="3200" dirty="0" err="1"/>
              <a:t>based</a:t>
            </a:r>
            <a:r>
              <a:rPr lang="fr-FR" sz="3200" dirty="0"/>
              <a:t> </a:t>
            </a:r>
            <a:r>
              <a:rPr lang="fr-FR" sz="3200" dirty="0" err="1"/>
              <a:t>electrode</a:t>
            </a:r>
            <a:r>
              <a:rPr lang="fr-FR" sz="3200" dirty="0"/>
              <a:t> for HER but not </a:t>
            </a:r>
            <a:r>
              <a:rPr lang="fr-FR" sz="3200" dirty="0" err="1"/>
              <a:t>homogeneous</a:t>
            </a:r>
            <a:r>
              <a:rPr lang="fr-FR" sz="3200" dirty="0"/>
              <a:t> </a:t>
            </a:r>
            <a:r>
              <a:rPr lang="fr-FR" sz="3200" dirty="0" err="1"/>
              <a:t>ink</a:t>
            </a:r>
            <a:r>
              <a:rPr lang="fr-FR" sz="3200" dirty="0"/>
              <a:t> </a:t>
            </a:r>
            <a:r>
              <a:rPr lang="fr-FR" sz="3200" dirty="0" err="1"/>
              <a:t>coating</a:t>
            </a:r>
            <a:r>
              <a:rPr lang="fr-FR" sz="3200" dirty="0"/>
              <a:t>.</a:t>
            </a:r>
          </a:p>
          <a:p>
            <a:endParaRPr lang="fr-FR" sz="3200" dirty="0"/>
          </a:p>
          <a:p>
            <a:pPr marL="285750" indent="-285750">
              <a:buFont typeface="Arial" panose="020B0604020202020204" pitchFamily="34" charset="0"/>
              <a:buChar char="•"/>
            </a:pPr>
            <a:r>
              <a:rPr lang="fr-FR" sz="3200" dirty="0"/>
              <a:t>Next </a:t>
            </a:r>
            <a:r>
              <a:rPr lang="fr-FR" sz="3200" dirty="0" err="1"/>
              <a:t>steps</a:t>
            </a:r>
            <a:r>
              <a:rPr lang="fr-FR" sz="3200" dirty="0"/>
              <a:t> </a:t>
            </a:r>
            <a:r>
              <a:rPr lang="fr-FR" sz="3200" dirty="0" err="1"/>
              <a:t>will</a:t>
            </a:r>
            <a:r>
              <a:rPr lang="fr-FR" sz="3200" dirty="0"/>
              <a:t> </a:t>
            </a:r>
            <a:r>
              <a:rPr lang="fr-FR" sz="3200" dirty="0" err="1"/>
              <a:t>be</a:t>
            </a:r>
            <a:r>
              <a:rPr lang="fr-FR" sz="3200" dirty="0"/>
              <a:t> </a:t>
            </a:r>
            <a:r>
              <a:rPr lang="fr-FR" sz="3200" dirty="0" err="1"/>
              <a:t>dedicated</a:t>
            </a:r>
            <a:r>
              <a:rPr lang="fr-FR" sz="3200" dirty="0"/>
              <a:t> to </a:t>
            </a:r>
            <a:r>
              <a:rPr lang="fr-FR" sz="3200" dirty="0" err="1"/>
              <a:t>investigate</a:t>
            </a:r>
            <a:r>
              <a:rPr lang="fr-FR" sz="3200" dirty="0"/>
              <a:t> non PGM </a:t>
            </a:r>
            <a:r>
              <a:rPr lang="fr-FR" sz="3200" dirty="0" err="1"/>
              <a:t>catalyst</a:t>
            </a:r>
            <a:r>
              <a:rPr lang="fr-FR" sz="3200" dirty="0"/>
              <a:t> and alternative </a:t>
            </a:r>
            <a:r>
              <a:rPr lang="fr-FR" sz="3200" dirty="0" err="1"/>
              <a:t>ink</a:t>
            </a:r>
            <a:r>
              <a:rPr lang="fr-FR" sz="3200" dirty="0"/>
              <a:t> formulation to </a:t>
            </a:r>
            <a:r>
              <a:rPr lang="fr-FR" sz="3200" dirty="0" err="1"/>
              <a:t>improve</a:t>
            </a:r>
            <a:r>
              <a:rPr lang="fr-FR" sz="3200" dirty="0"/>
              <a:t> the </a:t>
            </a:r>
            <a:r>
              <a:rPr lang="fr-FR" sz="3200" dirty="0" err="1"/>
              <a:t>cell</a:t>
            </a:r>
            <a:r>
              <a:rPr lang="fr-FR" sz="3200" dirty="0"/>
              <a:t> </a:t>
            </a:r>
            <a:r>
              <a:rPr lang="fr-FR" sz="3200" dirty="0" err="1"/>
              <a:t>efficiency</a:t>
            </a:r>
            <a:r>
              <a:rPr lang="fr-FR" sz="3200" dirty="0"/>
              <a:t>.</a:t>
            </a:r>
          </a:p>
          <a:p>
            <a:endParaRPr lang="fr-FR" sz="3200" dirty="0"/>
          </a:p>
          <a:p>
            <a:pPr marL="285750" indent="-285750">
              <a:buFont typeface="Arial" panose="020B0604020202020204" pitchFamily="34" charset="0"/>
              <a:buChar char="•"/>
            </a:pPr>
            <a:r>
              <a:rPr lang="fr-FR" sz="3200" dirty="0"/>
              <a:t>Ink </a:t>
            </a:r>
            <a:r>
              <a:rPr lang="fr-FR" sz="3200" dirty="0" err="1"/>
              <a:t>rheology</a:t>
            </a:r>
            <a:r>
              <a:rPr lang="fr-FR" sz="3200" dirty="0"/>
              <a:t> and </a:t>
            </a:r>
            <a:r>
              <a:rPr lang="fr-FR" sz="3200" dirty="0" err="1"/>
              <a:t>automated</a:t>
            </a:r>
            <a:r>
              <a:rPr lang="fr-FR" sz="3200" dirty="0"/>
              <a:t> </a:t>
            </a:r>
            <a:r>
              <a:rPr lang="fr-FR" sz="3200" dirty="0" err="1"/>
              <a:t>ink</a:t>
            </a:r>
            <a:r>
              <a:rPr lang="fr-FR" sz="3200" dirty="0"/>
              <a:t> </a:t>
            </a:r>
            <a:r>
              <a:rPr lang="fr-FR" sz="3200" dirty="0" err="1"/>
              <a:t>coating</a:t>
            </a:r>
            <a:r>
              <a:rPr lang="fr-FR" sz="3200" dirty="0"/>
              <a:t> </a:t>
            </a:r>
            <a:r>
              <a:rPr lang="fr-FR" sz="3200" dirty="0" err="1"/>
              <a:t>will</a:t>
            </a:r>
            <a:r>
              <a:rPr lang="fr-FR" sz="3200" dirty="0"/>
              <a:t> </a:t>
            </a:r>
            <a:r>
              <a:rPr lang="fr-FR" sz="3200" dirty="0" err="1"/>
              <a:t>be</a:t>
            </a:r>
            <a:r>
              <a:rPr lang="fr-FR" sz="3200" dirty="0"/>
              <a:t> </a:t>
            </a:r>
            <a:r>
              <a:rPr lang="fr-FR" sz="3200" dirty="0" err="1"/>
              <a:t>also</a:t>
            </a:r>
            <a:r>
              <a:rPr lang="fr-FR" sz="3200" dirty="0"/>
              <a:t> </a:t>
            </a:r>
            <a:r>
              <a:rPr lang="fr-FR" sz="3200" dirty="0" err="1"/>
              <a:t>investigated</a:t>
            </a:r>
            <a:r>
              <a:rPr lang="fr-FR" sz="3200" dirty="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A close-up of a white circle  Description automatically generated"/>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730952" y="9248251"/>
            <a:ext cx="13746537" cy="677037"/>
          </a:xfrm>
          <a:prstGeom prst="rect">
            <a:avLst/>
          </a:prstGeom>
        </p:spPr>
        <p:txBody>
          <a:bodyPr lIns="0" tIns="0" rIns="0" bIns="0" rtlCol="0" anchor="t">
            <a:spAutoFit/>
          </a:bodyPr>
          <a:lstStyle/>
          <a:p>
            <a:pPr algn="l">
              <a:lnSpc>
                <a:spcPts val="1799"/>
              </a:lnSpc>
            </a:pPr>
            <a:r>
              <a:rPr lang="en-US" sz="1380">
                <a:solidFill>
                  <a:srgbClr val="74777B"/>
                </a:solidFill>
                <a:latin typeface="DM Sans"/>
                <a:ea typeface="DM Sans"/>
                <a:cs typeface="DM Sans"/>
                <a:sym typeface="DM Sans"/>
              </a:rPr>
              <a:t>This project has received funding from the European Union’s Horizon Europe research and innovation programme. Views and opinions expressed are however those of the author(s) only and do not necessarily reflect those of the European Union or the European Innovation Council and SMEs Executive Agency (EISMEA). Neither the European Union nor the granting authority can be held responsible for them</a:t>
            </a:r>
          </a:p>
        </p:txBody>
      </p:sp>
      <p:grpSp>
        <p:nvGrpSpPr>
          <p:cNvPr id="5" name="Group 5"/>
          <p:cNvGrpSpPr/>
          <p:nvPr/>
        </p:nvGrpSpPr>
        <p:grpSpPr>
          <a:xfrm>
            <a:off x="14819243" y="469563"/>
            <a:ext cx="2853576" cy="1409005"/>
            <a:chOff x="0" y="0"/>
            <a:chExt cx="3804768" cy="1878673"/>
          </a:xfrm>
        </p:grpSpPr>
        <p:sp>
          <p:nvSpPr>
            <p:cNvPr id="6" name="Freeform 6" descr="A logo with a black background  Description automatically generated"/>
            <p:cNvSpPr/>
            <p:nvPr/>
          </p:nvSpPr>
          <p:spPr>
            <a:xfrm>
              <a:off x="0" y="0"/>
              <a:ext cx="3804793" cy="1878711"/>
            </a:xfrm>
            <a:custGeom>
              <a:avLst/>
              <a:gdLst/>
              <a:ahLst/>
              <a:cxnLst/>
              <a:rect l="l" t="t" r="r" b="b"/>
              <a:pathLst>
                <a:path w="3804793" h="1878711">
                  <a:moveTo>
                    <a:pt x="0" y="0"/>
                  </a:moveTo>
                  <a:lnTo>
                    <a:pt x="3804793" y="0"/>
                  </a:lnTo>
                  <a:lnTo>
                    <a:pt x="3804793" y="1878711"/>
                  </a:lnTo>
                  <a:lnTo>
                    <a:pt x="0" y="1878711"/>
                  </a:lnTo>
                  <a:lnTo>
                    <a:pt x="0" y="0"/>
                  </a:lnTo>
                  <a:close/>
                </a:path>
              </a:pathLst>
            </a:custGeom>
            <a:blipFill>
              <a:blip r:embed="rId3"/>
              <a:stretch>
                <a:fillRect b="2"/>
              </a:stretch>
            </a:blipFill>
          </p:spPr>
          <p:txBody>
            <a:bodyPr/>
            <a:lstStyle/>
            <a:p>
              <a:endParaRPr lang="en-US"/>
            </a:p>
          </p:txBody>
        </p:sp>
      </p:grpSp>
      <p:grpSp>
        <p:nvGrpSpPr>
          <p:cNvPr id="7" name="Group 7"/>
          <p:cNvGrpSpPr/>
          <p:nvPr/>
        </p:nvGrpSpPr>
        <p:grpSpPr>
          <a:xfrm>
            <a:off x="611048" y="9247956"/>
            <a:ext cx="2810751" cy="589683"/>
            <a:chOff x="0" y="0"/>
            <a:chExt cx="3747668" cy="786244"/>
          </a:xfrm>
        </p:grpSpPr>
        <p:sp>
          <p:nvSpPr>
            <p:cNvPr id="8" name="Freeform 8" descr="A blue text on a black background  Description automatically generated"/>
            <p:cNvSpPr/>
            <p:nvPr/>
          </p:nvSpPr>
          <p:spPr>
            <a:xfrm>
              <a:off x="0" y="0"/>
              <a:ext cx="3747643" cy="786257"/>
            </a:xfrm>
            <a:custGeom>
              <a:avLst/>
              <a:gdLst/>
              <a:ahLst/>
              <a:cxnLst/>
              <a:rect l="l" t="t" r="r" b="b"/>
              <a:pathLst>
                <a:path w="3747643" h="786257">
                  <a:moveTo>
                    <a:pt x="0" y="0"/>
                  </a:moveTo>
                  <a:lnTo>
                    <a:pt x="3747643" y="0"/>
                  </a:lnTo>
                  <a:lnTo>
                    <a:pt x="3747643" y="786257"/>
                  </a:lnTo>
                  <a:lnTo>
                    <a:pt x="0" y="786257"/>
                  </a:lnTo>
                  <a:lnTo>
                    <a:pt x="0" y="0"/>
                  </a:lnTo>
                  <a:close/>
                </a:path>
              </a:pathLst>
            </a:custGeom>
            <a:blipFill>
              <a:blip r:embed="rId4"/>
              <a:stretch>
                <a:fillRect b="1"/>
              </a:stretch>
            </a:blipFill>
          </p:spPr>
          <p:txBody>
            <a:bodyPr/>
            <a:lstStyle/>
            <a:p>
              <a:endParaRPr lang="en-US"/>
            </a:p>
          </p:txBody>
        </p:sp>
      </p:grpSp>
      <p:sp>
        <p:nvSpPr>
          <p:cNvPr id="9" name="TextBox 9"/>
          <p:cNvSpPr txBox="1"/>
          <p:nvPr/>
        </p:nvSpPr>
        <p:spPr>
          <a:xfrm>
            <a:off x="2841012" y="2790228"/>
            <a:ext cx="11655333" cy="871804"/>
          </a:xfrm>
          <a:prstGeom prst="rect">
            <a:avLst/>
          </a:prstGeom>
        </p:spPr>
        <p:txBody>
          <a:bodyPr lIns="0" tIns="0" rIns="0" bIns="0" rtlCol="0" anchor="t">
            <a:spAutoFit/>
          </a:bodyPr>
          <a:lstStyle/>
          <a:p>
            <a:pPr algn="ctr">
              <a:lnSpc>
                <a:spcPts val="6480"/>
              </a:lnSpc>
            </a:pPr>
            <a:r>
              <a:rPr lang="en-US" sz="6000" b="1" dirty="0" err="1">
                <a:solidFill>
                  <a:srgbClr val="31B672"/>
                </a:solidFill>
                <a:latin typeface="DM Sans Bold"/>
                <a:ea typeface="DM Sans Bold"/>
                <a:cs typeface="DM Sans Bold"/>
                <a:sym typeface="DM Sans Bold"/>
              </a:rPr>
              <a:t>Democase</a:t>
            </a:r>
            <a:r>
              <a:rPr lang="en-US" sz="6000" b="1" dirty="0">
                <a:solidFill>
                  <a:srgbClr val="31B672"/>
                </a:solidFill>
                <a:latin typeface="DM Sans Bold"/>
                <a:ea typeface="DM Sans Bold"/>
                <a:cs typeface="DM Sans Bold"/>
                <a:sym typeface="DM Sans Bold"/>
              </a:rPr>
              <a:t> </a:t>
            </a:r>
            <a:r>
              <a:rPr lang="en-US" sz="6000" b="1" dirty="0" err="1">
                <a:solidFill>
                  <a:srgbClr val="31B672"/>
                </a:solidFill>
                <a:latin typeface="DM Sans Bold"/>
                <a:ea typeface="DM Sans Bold"/>
                <a:cs typeface="DM Sans Bold"/>
                <a:sym typeface="DM Sans Bold"/>
              </a:rPr>
              <a:t>NanoMEA</a:t>
            </a:r>
            <a:endParaRPr lang="en-US" sz="6000" b="1" dirty="0">
              <a:solidFill>
                <a:srgbClr val="31B672"/>
              </a:solidFill>
              <a:latin typeface="DM Sans Bold"/>
              <a:ea typeface="DM Sans Bold"/>
              <a:cs typeface="DM Sans Bold"/>
              <a:sym typeface="DM Sans Bold"/>
            </a:endParaRPr>
          </a:p>
        </p:txBody>
      </p:sp>
      <p:sp>
        <p:nvSpPr>
          <p:cNvPr id="10" name="TextBox 10"/>
          <p:cNvSpPr txBox="1"/>
          <p:nvPr/>
        </p:nvSpPr>
        <p:spPr>
          <a:xfrm>
            <a:off x="611048" y="6364461"/>
            <a:ext cx="10343181" cy="1007135"/>
          </a:xfrm>
          <a:prstGeom prst="rect">
            <a:avLst/>
          </a:prstGeom>
        </p:spPr>
        <p:txBody>
          <a:bodyPr lIns="0" tIns="0" rIns="0" bIns="0" rtlCol="0" anchor="t">
            <a:spAutoFit/>
          </a:bodyPr>
          <a:lstStyle/>
          <a:p>
            <a:pPr algn="l">
              <a:lnSpc>
                <a:spcPts val="3888"/>
              </a:lnSpc>
            </a:pPr>
            <a:r>
              <a:rPr lang="en-US" sz="3600" b="1" dirty="0">
                <a:solidFill>
                  <a:srgbClr val="74777B"/>
                </a:solidFill>
                <a:latin typeface="DM Sans Bold"/>
                <a:ea typeface="DM Sans Bold"/>
                <a:cs typeface="DM Sans Bold"/>
                <a:sym typeface="DM Sans Bold"/>
              </a:rPr>
              <a:t>Contact Information:</a:t>
            </a:r>
            <a:r>
              <a:rPr lang="en-US" sz="3600" dirty="0">
                <a:solidFill>
                  <a:srgbClr val="74777B"/>
                </a:solidFill>
                <a:latin typeface="DM Sans"/>
                <a:ea typeface="DM Sans"/>
                <a:cs typeface="DM Sans"/>
                <a:sym typeface="DM Sans"/>
              </a:rPr>
              <a:t> Frederic FOUDA-ONANA</a:t>
            </a:r>
          </a:p>
          <a:p>
            <a:pPr algn="l">
              <a:lnSpc>
                <a:spcPts val="3888"/>
              </a:lnSpc>
            </a:pPr>
            <a:r>
              <a:rPr lang="en-US" sz="3600" dirty="0">
                <a:solidFill>
                  <a:srgbClr val="74777B"/>
                </a:solidFill>
                <a:latin typeface="DM Sans"/>
                <a:ea typeface="DM Sans"/>
                <a:cs typeface="DM Sans"/>
                <a:sym typeface="DM Sans"/>
              </a:rPr>
              <a:t>frederic.fouda-onana@cea.fr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2917</TotalTime>
  <Words>750</Words>
  <Application>Microsoft Office PowerPoint</Application>
  <PresentationFormat>Personnalisé</PresentationFormat>
  <Paragraphs>83</Paragraphs>
  <Slides>7</Slides>
  <Notes>0</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7</vt:i4>
      </vt:variant>
    </vt:vector>
  </HeadingPairs>
  <TitlesOfParts>
    <vt:vector size="14" baseType="lpstr">
      <vt:lpstr>DM Sans Bold</vt:lpstr>
      <vt:lpstr>Arial</vt:lpstr>
      <vt:lpstr>Calibri</vt:lpstr>
      <vt:lpstr>Wingdings</vt:lpstr>
      <vt:lpstr>DM Sans</vt:lpstr>
      <vt:lpstr>Office Theme</vt:lpstr>
      <vt:lpstr>Feuille de calcul Microsoft Excel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CLEANHYPRO template for democase publication.pptx</dc:title>
  <dc:creator>FOUDA ONANA Frederic</dc:creator>
  <cp:lastModifiedBy>FOUDA-ONANA FREDERIC 221933</cp:lastModifiedBy>
  <cp:revision>38</cp:revision>
  <dcterms:created xsi:type="dcterms:W3CDTF">2006-08-16T00:00:00Z</dcterms:created>
  <dcterms:modified xsi:type="dcterms:W3CDTF">2026-09-02T09:34:09Z</dcterms:modified>
  <dc:identifier>DAHHeuq0QqM</dc:identifier>
</cp:coreProperties>
</file>