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8"/>
  </p:notesMasterIdLst>
  <p:sldIdLst>
    <p:sldId id="256" r:id="rId2"/>
    <p:sldId id="257" r:id="rId3"/>
    <p:sldId id="258" r:id="rId4"/>
    <p:sldId id="260" r:id="rId5"/>
    <p:sldId id="261" r:id="rId6"/>
    <p:sldId id="262" r:id="rId7"/>
  </p:sldIdLst>
  <p:sldSz cx="18288000" cy="10287000"/>
  <p:notesSz cx="6858000" cy="9144000"/>
  <p:embeddedFontLst>
    <p:embeddedFont>
      <p:font typeface="DM Sans" pitchFamily="2" charset="0"/>
      <p:regular r:id="rId9"/>
    </p:embeddedFont>
    <p:embeddedFont>
      <p:font typeface="DM Sans Bold" charset="0"/>
      <p:regular r:id="rId1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6247" autoAdjust="0"/>
  </p:normalViewPr>
  <p:slideViewPr>
    <p:cSldViewPr>
      <p:cViewPr varScale="1">
        <p:scale>
          <a:sx n="39" d="100"/>
          <a:sy n="39" d="100"/>
        </p:scale>
        <p:origin x="940"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7D1C5D-63BB-4A65-BFE9-A0F95820EB7A}" type="datetimeFigureOut">
              <a:rPr lang="de-DE" smtClean="0"/>
              <a:t>01.09.2026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C9AFE8-2105-4C5F-88C6-2F0C835C4436}" type="slidenum">
              <a:rPr lang="de-DE" smtClean="0"/>
              <a:t>‹#›</a:t>
            </a:fld>
            <a:endParaRPr lang="de-DE"/>
          </a:p>
        </p:txBody>
      </p:sp>
    </p:spTree>
    <p:extLst>
      <p:ext uri="{BB962C8B-B14F-4D97-AF65-F5344CB8AC3E}">
        <p14:creationId xmlns:p14="http://schemas.microsoft.com/office/powerpoint/2010/main" val="8961434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ADC9AFE8-2105-4C5F-88C6-2F0C835C4436}" type="slidenum">
              <a:rPr lang="de-DE" smtClean="0"/>
              <a:t>5</a:t>
            </a:fld>
            <a:endParaRPr lang="de-DE"/>
          </a:p>
        </p:txBody>
      </p:sp>
    </p:spTree>
    <p:extLst>
      <p:ext uri="{BB962C8B-B14F-4D97-AF65-F5344CB8AC3E}">
        <p14:creationId xmlns:p14="http://schemas.microsoft.com/office/powerpoint/2010/main" val="11912894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01-Sep-26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01-Sep-26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01-Sep-26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01-Sep-26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01-Sep-26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01-Sep-26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01-Sep-26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01-Sep-26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01-Sep-26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01-Sep-26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01-Sep-26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01-Sep-26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image" Target="../media/image2.pn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8.png"/><Relationship Id="rId4" Type="http://schemas.openxmlformats.org/officeDocument/2006/relationships/image" Target="../media/image7.emf"/></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7.emf"/><Relationship Id="rId4" Type="http://schemas.openxmlformats.org/officeDocument/2006/relationships/image" Target="../media/image5.jpeg"/><Relationship Id="rId9"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descr="A close-up of a white circle  Description automatically generated"/>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a:stretch>
            </a:blipFill>
          </p:spPr>
          <p:txBody>
            <a:bodyPr/>
            <a:lstStyle/>
            <a:p>
              <a:endParaRPr lang="de-DE"/>
            </a:p>
          </p:txBody>
        </p:sp>
      </p:grpSp>
      <p:sp>
        <p:nvSpPr>
          <p:cNvPr id="4" name="TextBox 4"/>
          <p:cNvSpPr txBox="1"/>
          <p:nvPr/>
        </p:nvSpPr>
        <p:spPr>
          <a:xfrm>
            <a:off x="3730952" y="9248251"/>
            <a:ext cx="13746537" cy="677037"/>
          </a:xfrm>
          <a:prstGeom prst="rect">
            <a:avLst/>
          </a:prstGeom>
        </p:spPr>
        <p:txBody>
          <a:bodyPr lIns="0" tIns="0" rIns="0" bIns="0" rtlCol="0" anchor="t">
            <a:spAutoFit/>
          </a:bodyPr>
          <a:lstStyle/>
          <a:p>
            <a:pPr algn="l">
              <a:lnSpc>
                <a:spcPts val="1799"/>
              </a:lnSpc>
            </a:pPr>
            <a:r>
              <a:rPr lang="en-US" sz="1380" dirty="0">
                <a:solidFill>
                  <a:srgbClr val="74777B"/>
                </a:solidFill>
                <a:latin typeface="DM Sans"/>
                <a:ea typeface="DM Sans"/>
                <a:cs typeface="DM Sans"/>
                <a:sym typeface="DM Sans"/>
              </a:rPr>
              <a:t>This project has received funding from the European Union’s Horizon Europe research and innovation </a:t>
            </a:r>
            <a:r>
              <a:rPr lang="en-US" sz="1380" dirty="0" err="1">
                <a:solidFill>
                  <a:srgbClr val="74777B"/>
                </a:solidFill>
                <a:latin typeface="DM Sans"/>
                <a:ea typeface="DM Sans"/>
                <a:cs typeface="DM Sans"/>
                <a:sym typeface="DM Sans"/>
              </a:rPr>
              <a:t>programme</a:t>
            </a:r>
            <a:r>
              <a:rPr lang="en-US" sz="1380" dirty="0">
                <a:solidFill>
                  <a:srgbClr val="74777B"/>
                </a:solidFill>
                <a:latin typeface="DM Sans"/>
                <a:ea typeface="DM Sans"/>
                <a:cs typeface="DM Sans"/>
                <a:sym typeface="DM Sans"/>
              </a:rPr>
              <a:t>. Views and opinions expressed are however those of the author(s) only and do not necessarily reflect those of the European Union or the European Innovation Council and SMEs Executive Agency (EISMEA). Neither the European Union nor the granting authority can be held responsible for them</a:t>
            </a:r>
          </a:p>
        </p:txBody>
      </p:sp>
      <p:grpSp>
        <p:nvGrpSpPr>
          <p:cNvPr id="5" name="Group 5"/>
          <p:cNvGrpSpPr/>
          <p:nvPr/>
        </p:nvGrpSpPr>
        <p:grpSpPr>
          <a:xfrm>
            <a:off x="14819243" y="469563"/>
            <a:ext cx="2853576" cy="1409005"/>
            <a:chOff x="0" y="0"/>
            <a:chExt cx="3804768" cy="1878673"/>
          </a:xfrm>
        </p:grpSpPr>
        <p:sp>
          <p:nvSpPr>
            <p:cNvPr id="6" name="Freeform 6" descr="A logo with a black background  Description automatically generated"/>
            <p:cNvSpPr/>
            <p:nvPr/>
          </p:nvSpPr>
          <p:spPr>
            <a:xfrm>
              <a:off x="0" y="0"/>
              <a:ext cx="3804793" cy="1878711"/>
            </a:xfrm>
            <a:custGeom>
              <a:avLst/>
              <a:gdLst/>
              <a:ahLst/>
              <a:cxnLst/>
              <a:rect l="l" t="t" r="r" b="b"/>
              <a:pathLst>
                <a:path w="3804793" h="1878711">
                  <a:moveTo>
                    <a:pt x="0" y="0"/>
                  </a:moveTo>
                  <a:lnTo>
                    <a:pt x="3804793" y="0"/>
                  </a:lnTo>
                  <a:lnTo>
                    <a:pt x="3804793" y="1878711"/>
                  </a:lnTo>
                  <a:lnTo>
                    <a:pt x="0" y="1878711"/>
                  </a:lnTo>
                  <a:lnTo>
                    <a:pt x="0" y="0"/>
                  </a:lnTo>
                  <a:close/>
                </a:path>
              </a:pathLst>
            </a:custGeom>
            <a:blipFill>
              <a:blip r:embed="rId3"/>
              <a:stretch>
                <a:fillRect b="2"/>
              </a:stretch>
            </a:blipFill>
          </p:spPr>
          <p:txBody>
            <a:bodyPr/>
            <a:lstStyle/>
            <a:p>
              <a:endParaRPr lang="de-DE"/>
            </a:p>
          </p:txBody>
        </p:sp>
      </p:grpSp>
      <p:grpSp>
        <p:nvGrpSpPr>
          <p:cNvPr id="7" name="Group 7"/>
          <p:cNvGrpSpPr/>
          <p:nvPr/>
        </p:nvGrpSpPr>
        <p:grpSpPr>
          <a:xfrm>
            <a:off x="611048" y="9247956"/>
            <a:ext cx="2810751" cy="589683"/>
            <a:chOff x="0" y="0"/>
            <a:chExt cx="3747668" cy="786244"/>
          </a:xfrm>
        </p:grpSpPr>
        <p:sp>
          <p:nvSpPr>
            <p:cNvPr id="8" name="Freeform 8" descr="A blue text on a black background  Description automatically generated"/>
            <p:cNvSpPr/>
            <p:nvPr/>
          </p:nvSpPr>
          <p:spPr>
            <a:xfrm>
              <a:off x="0" y="0"/>
              <a:ext cx="3747643" cy="786257"/>
            </a:xfrm>
            <a:custGeom>
              <a:avLst/>
              <a:gdLst/>
              <a:ahLst/>
              <a:cxnLst/>
              <a:rect l="l" t="t" r="r" b="b"/>
              <a:pathLst>
                <a:path w="3747643" h="786257">
                  <a:moveTo>
                    <a:pt x="0" y="0"/>
                  </a:moveTo>
                  <a:lnTo>
                    <a:pt x="3747643" y="0"/>
                  </a:lnTo>
                  <a:lnTo>
                    <a:pt x="3747643" y="786257"/>
                  </a:lnTo>
                  <a:lnTo>
                    <a:pt x="0" y="786257"/>
                  </a:lnTo>
                  <a:lnTo>
                    <a:pt x="0" y="0"/>
                  </a:lnTo>
                  <a:close/>
                </a:path>
              </a:pathLst>
            </a:custGeom>
            <a:blipFill>
              <a:blip r:embed="rId4"/>
              <a:stretch>
                <a:fillRect b="1"/>
              </a:stretch>
            </a:blipFill>
          </p:spPr>
          <p:txBody>
            <a:bodyPr/>
            <a:lstStyle/>
            <a:p>
              <a:endParaRPr lang="de-DE"/>
            </a:p>
          </p:txBody>
        </p:sp>
      </p:grpSp>
      <p:sp>
        <p:nvSpPr>
          <p:cNvPr id="9" name="TextBox 9"/>
          <p:cNvSpPr txBox="1"/>
          <p:nvPr/>
        </p:nvSpPr>
        <p:spPr>
          <a:xfrm>
            <a:off x="2929423" y="771501"/>
            <a:ext cx="11655333" cy="871804"/>
          </a:xfrm>
          <a:prstGeom prst="rect">
            <a:avLst/>
          </a:prstGeom>
        </p:spPr>
        <p:txBody>
          <a:bodyPr lIns="0" tIns="0" rIns="0" bIns="0" rtlCol="0" anchor="t">
            <a:spAutoFit/>
          </a:bodyPr>
          <a:lstStyle/>
          <a:p>
            <a:pPr algn="ctr">
              <a:lnSpc>
                <a:spcPts val="6480"/>
              </a:lnSpc>
            </a:pPr>
            <a:r>
              <a:rPr lang="en-US" sz="6000" b="1" dirty="0">
                <a:solidFill>
                  <a:srgbClr val="31B672"/>
                </a:solidFill>
                <a:latin typeface="DM Sans Bold"/>
                <a:ea typeface="DM Sans Bold"/>
                <a:cs typeface="DM Sans Bold"/>
                <a:sym typeface="DM Sans Bold"/>
              </a:rPr>
              <a:t>THINK</a:t>
            </a:r>
          </a:p>
        </p:txBody>
      </p:sp>
      <p:sp>
        <p:nvSpPr>
          <p:cNvPr id="10" name="TextBox 10"/>
          <p:cNvSpPr txBox="1"/>
          <p:nvPr/>
        </p:nvSpPr>
        <p:spPr>
          <a:xfrm>
            <a:off x="838200" y="1879714"/>
            <a:ext cx="16178346" cy="2317942"/>
          </a:xfrm>
          <a:prstGeom prst="rect">
            <a:avLst/>
          </a:prstGeom>
        </p:spPr>
        <p:txBody>
          <a:bodyPr lIns="0" tIns="0" rIns="0" bIns="0" rtlCol="0" anchor="t">
            <a:spAutoFit/>
          </a:bodyPr>
          <a:lstStyle/>
          <a:p>
            <a:pPr>
              <a:lnSpc>
                <a:spcPts val="4536"/>
              </a:lnSpc>
            </a:pPr>
            <a:r>
              <a:rPr lang="en-US" sz="4200" dirty="0">
                <a:solidFill>
                  <a:srgbClr val="74777B"/>
                </a:solidFill>
                <a:latin typeface="DM Sans"/>
                <a:ea typeface="DM Sans"/>
                <a:cs typeface="DM Sans"/>
                <a:sym typeface="DM Sans"/>
              </a:rPr>
              <a:t>The primary objective of this project is to develop a new generation of high-performance, ultra-robust electrodes for Alkaline Water Electrolysis (AEL) and Anion Exchange Membrane (AEM) electrolysis.</a:t>
            </a:r>
          </a:p>
        </p:txBody>
      </p:sp>
      <p:pic>
        <p:nvPicPr>
          <p:cNvPr id="12" name="Grafik 11">
            <a:extLst>
              <a:ext uri="{FF2B5EF4-FFF2-40B4-BE49-F238E27FC236}">
                <a16:creationId xmlns:a16="http://schemas.microsoft.com/office/drawing/2014/main" id="{7547CCFB-5D4C-5E63-086F-2A454CCFA8C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89340" y="4248368"/>
            <a:ext cx="5909777" cy="4181633"/>
          </a:xfrm>
          <a:prstGeom prst="rect">
            <a:avLst/>
          </a:prstGeom>
        </p:spPr>
      </p:pic>
      <p:sp>
        <p:nvSpPr>
          <p:cNvPr id="14" name="Textfeld 13">
            <a:extLst>
              <a:ext uri="{FF2B5EF4-FFF2-40B4-BE49-F238E27FC236}">
                <a16:creationId xmlns:a16="http://schemas.microsoft.com/office/drawing/2014/main" id="{12B9DE1D-5F22-525D-525F-B524850EBC50}"/>
              </a:ext>
            </a:extLst>
          </p:cNvPr>
          <p:cNvSpPr txBox="1"/>
          <p:nvPr/>
        </p:nvSpPr>
        <p:spPr>
          <a:xfrm>
            <a:off x="850490" y="4000500"/>
            <a:ext cx="9365226" cy="4677371"/>
          </a:xfrm>
          <a:prstGeom prst="rect">
            <a:avLst/>
          </a:prstGeom>
          <a:noFill/>
        </p:spPr>
        <p:txBody>
          <a:bodyPr wrap="square">
            <a:spAutoFit/>
          </a:bodyPr>
          <a:lstStyle/>
          <a:p>
            <a:pPr algn="l">
              <a:lnSpc>
                <a:spcPts val="4536"/>
              </a:lnSpc>
            </a:pPr>
            <a:endParaRPr lang="en-US" sz="4200" dirty="0">
              <a:solidFill>
                <a:srgbClr val="74777B"/>
              </a:solidFill>
              <a:latin typeface="DM Sans"/>
              <a:ea typeface="DM Sans"/>
              <a:cs typeface="DM Sans"/>
              <a:sym typeface="DM Sans"/>
            </a:endParaRPr>
          </a:p>
          <a:p>
            <a:pPr>
              <a:lnSpc>
                <a:spcPts val="3888"/>
              </a:lnSpc>
            </a:pPr>
            <a:r>
              <a:rPr lang="en-US" sz="3600" dirty="0" err="1">
                <a:solidFill>
                  <a:srgbClr val="74777B"/>
                </a:solidFill>
                <a:latin typeface="DM Sans"/>
                <a:ea typeface="DM Sans"/>
                <a:cs typeface="DM Sans"/>
                <a:sym typeface="DM Sans"/>
              </a:rPr>
              <a:t>Matteco’s</a:t>
            </a:r>
            <a:r>
              <a:rPr lang="en-US" sz="3600" dirty="0">
                <a:solidFill>
                  <a:srgbClr val="74777B"/>
                </a:solidFill>
                <a:latin typeface="DM Sans"/>
                <a:ea typeface="DM Sans"/>
                <a:cs typeface="DM Sans"/>
                <a:sym typeface="DM Sans"/>
              </a:rPr>
              <a:t> catalyst ink was successfully coated onto Ni substrates at various loading levels. The subsequent post-treatment met </a:t>
            </a:r>
            <a:r>
              <a:rPr lang="en-US" sz="3600" dirty="0" err="1">
                <a:solidFill>
                  <a:srgbClr val="74777B"/>
                </a:solidFill>
                <a:latin typeface="DM Sans"/>
                <a:ea typeface="DM Sans"/>
                <a:cs typeface="DM Sans"/>
                <a:sym typeface="DM Sans"/>
              </a:rPr>
              <a:t>Matteco’s</a:t>
            </a:r>
            <a:r>
              <a:rPr lang="en-US" sz="3600" dirty="0">
                <a:solidFill>
                  <a:srgbClr val="74777B"/>
                </a:solidFill>
                <a:latin typeface="DM Sans"/>
                <a:ea typeface="DM Sans"/>
                <a:cs typeface="DM Sans"/>
                <a:sym typeface="DM Sans"/>
              </a:rPr>
              <a:t> benchmark (OER performance). Furthermore, a coating process offering greater long-term stability was developed and the process window was defined!</a:t>
            </a:r>
          </a:p>
        </p:txBody>
      </p:sp>
      <p:sp>
        <p:nvSpPr>
          <p:cNvPr id="13" name="Textfeld 12">
            <a:extLst>
              <a:ext uri="{FF2B5EF4-FFF2-40B4-BE49-F238E27FC236}">
                <a16:creationId xmlns:a16="http://schemas.microsoft.com/office/drawing/2014/main" id="{7676CAA7-29FE-686A-FA86-D67C8BFC1765}"/>
              </a:ext>
            </a:extLst>
          </p:cNvPr>
          <p:cNvSpPr txBox="1"/>
          <p:nvPr/>
        </p:nvSpPr>
        <p:spPr>
          <a:xfrm>
            <a:off x="10689341" y="8480713"/>
            <a:ext cx="5769860" cy="400110"/>
          </a:xfrm>
          <a:prstGeom prst="rect">
            <a:avLst/>
          </a:prstGeom>
          <a:noFill/>
        </p:spPr>
        <p:txBody>
          <a:bodyPr wrap="square" rtlCol="0">
            <a:spAutoFit/>
          </a:bodyPr>
          <a:lstStyle/>
          <a:p>
            <a:r>
              <a:rPr lang="de-DE" sz="2000" dirty="0"/>
              <a:t>Fig.: </a:t>
            </a:r>
            <a:r>
              <a:rPr lang="en-US" sz="2000" noProof="0" dirty="0"/>
              <a:t>Presentation of the spray deposition process.</a:t>
            </a:r>
            <a:endParaRPr lang="de-DE"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004599" y="314506"/>
            <a:ext cx="2672344" cy="1319517"/>
            <a:chOff x="0" y="0"/>
            <a:chExt cx="3563125" cy="1759356"/>
          </a:xfrm>
        </p:grpSpPr>
        <p:sp>
          <p:nvSpPr>
            <p:cNvPr id="3" name="Freeform 3" descr="A logo with a black background  Description automatically generated"/>
            <p:cNvSpPr/>
            <p:nvPr/>
          </p:nvSpPr>
          <p:spPr>
            <a:xfrm>
              <a:off x="0" y="0"/>
              <a:ext cx="3563112" cy="1759331"/>
            </a:xfrm>
            <a:custGeom>
              <a:avLst/>
              <a:gdLst/>
              <a:ahLst/>
              <a:cxnLst/>
              <a:rect l="l" t="t" r="r" b="b"/>
              <a:pathLst>
                <a:path w="3563112" h="1759331">
                  <a:moveTo>
                    <a:pt x="0" y="0"/>
                  </a:moveTo>
                  <a:lnTo>
                    <a:pt x="3563112" y="0"/>
                  </a:lnTo>
                  <a:lnTo>
                    <a:pt x="3563112" y="1759331"/>
                  </a:lnTo>
                  <a:lnTo>
                    <a:pt x="0" y="1759331"/>
                  </a:lnTo>
                  <a:lnTo>
                    <a:pt x="0" y="0"/>
                  </a:lnTo>
                  <a:close/>
                </a:path>
              </a:pathLst>
            </a:custGeom>
            <a:blipFill>
              <a:blip r:embed="rId2"/>
              <a:stretch>
                <a:fillRect b="-1"/>
              </a:stretch>
            </a:blipFill>
          </p:spPr>
          <p:txBody>
            <a:bodyPr/>
            <a:lstStyle/>
            <a:p>
              <a:endParaRPr lang="de-DE"/>
            </a:p>
          </p:txBody>
        </p:sp>
      </p:grpSp>
      <p:grpSp>
        <p:nvGrpSpPr>
          <p:cNvPr id="4" name="Group 4"/>
          <p:cNvGrpSpPr/>
          <p:nvPr/>
        </p:nvGrpSpPr>
        <p:grpSpPr>
          <a:xfrm>
            <a:off x="611048" y="9534525"/>
            <a:ext cx="1730016" cy="547688"/>
            <a:chOff x="0" y="0"/>
            <a:chExt cx="2306688" cy="730250"/>
          </a:xfrm>
        </p:grpSpPr>
        <p:sp>
          <p:nvSpPr>
            <p:cNvPr id="5" name="Freeform 5"/>
            <p:cNvSpPr/>
            <p:nvPr/>
          </p:nvSpPr>
          <p:spPr>
            <a:xfrm>
              <a:off x="0" y="0"/>
              <a:ext cx="2306688" cy="730250"/>
            </a:xfrm>
            <a:custGeom>
              <a:avLst/>
              <a:gdLst/>
              <a:ahLst/>
              <a:cxnLst/>
              <a:rect l="l" t="t" r="r" b="b"/>
              <a:pathLst>
                <a:path w="2306688" h="730250">
                  <a:moveTo>
                    <a:pt x="0" y="0"/>
                  </a:moveTo>
                  <a:lnTo>
                    <a:pt x="2306688" y="0"/>
                  </a:lnTo>
                  <a:lnTo>
                    <a:pt x="2306688" y="730250"/>
                  </a:lnTo>
                  <a:lnTo>
                    <a:pt x="0" y="730250"/>
                  </a:lnTo>
                  <a:close/>
                </a:path>
              </a:pathLst>
            </a:custGeom>
            <a:blipFill>
              <a:blip r:embed="rId3">
                <a:alphaModFix amt="0"/>
              </a:blip>
              <a:stretch>
                <a:fillRect t="-11548" b="-11548"/>
              </a:stretch>
            </a:blipFill>
          </p:spPr>
          <p:txBody>
            <a:bodyPr/>
            <a:lstStyle/>
            <a:p>
              <a:endParaRPr lang="de-DE"/>
            </a:p>
          </p:txBody>
        </p:sp>
        <p:sp>
          <p:nvSpPr>
            <p:cNvPr id="6" name="TextBox 6"/>
            <p:cNvSpPr txBox="1"/>
            <p:nvPr/>
          </p:nvSpPr>
          <p:spPr>
            <a:xfrm>
              <a:off x="0" y="0"/>
              <a:ext cx="2306688" cy="730250"/>
            </a:xfrm>
            <a:prstGeom prst="rect">
              <a:avLst/>
            </a:prstGeom>
          </p:spPr>
          <p:txBody>
            <a:bodyPr lIns="0" tIns="0" rIns="0" bIns="0" rtlCol="0" anchor="ctr"/>
            <a:lstStyle/>
            <a:p>
              <a:pPr algn="l">
                <a:lnSpc>
                  <a:spcPts val="2160"/>
                </a:lnSpc>
              </a:pPr>
              <a:r>
                <a:rPr lang="en-US" sz="1800">
                  <a:solidFill>
                    <a:srgbClr val="9D9FA2"/>
                  </a:solidFill>
                  <a:latin typeface="DM Sans"/>
                  <a:ea typeface="DM Sans"/>
                  <a:cs typeface="DM Sans"/>
                  <a:sym typeface="DM Sans"/>
                </a:rPr>
                <a:t>13/04/2026</a:t>
              </a:r>
            </a:p>
          </p:txBody>
        </p:sp>
      </p:grpSp>
      <p:grpSp>
        <p:nvGrpSpPr>
          <p:cNvPr id="7" name="Group 7"/>
          <p:cNvGrpSpPr/>
          <p:nvPr/>
        </p:nvGrpSpPr>
        <p:grpSpPr>
          <a:xfrm>
            <a:off x="2370268" y="9534525"/>
            <a:ext cx="6172200" cy="547688"/>
            <a:chOff x="0" y="0"/>
            <a:chExt cx="8229600" cy="730250"/>
          </a:xfrm>
        </p:grpSpPr>
        <p:sp>
          <p:nvSpPr>
            <p:cNvPr id="8" name="Freeform 8"/>
            <p:cNvSpPr/>
            <p:nvPr/>
          </p:nvSpPr>
          <p:spPr>
            <a:xfrm>
              <a:off x="0" y="0"/>
              <a:ext cx="8229600" cy="730250"/>
            </a:xfrm>
            <a:custGeom>
              <a:avLst/>
              <a:gdLst/>
              <a:ahLst/>
              <a:cxnLst/>
              <a:rect l="l" t="t" r="r" b="b"/>
              <a:pathLst>
                <a:path w="8229600" h="730250">
                  <a:moveTo>
                    <a:pt x="0" y="0"/>
                  </a:moveTo>
                  <a:lnTo>
                    <a:pt x="8229600" y="0"/>
                  </a:lnTo>
                  <a:lnTo>
                    <a:pt x="8229600" y="730250"/>
                  </a:lnTo>
                  <a:lnTo>
                    <a:pt x="0" y="730250"/>
                  </a:lnTo>
                  <a:close/>
                </a:path>
              </a:pathLst>
            </a:custGeom>
            <a:blipFill>
              <a:blip r:embed="rId3">
                <a:alphaModFix amt="0"/>
              </a:blip>
              <a:stretch>
                <a:fillRect t="-169587" b="-169587"/>
              </a:stretch>
            </a:blipFill>
          </p:spPr>
          <p:txBody>
            <a:bodyPr/>
            <a:lstStyle/>
            <a:p>
              <a:endParaRPr lang="de-DE"/>
            </a:p>
          </p:txBody>
        </p:sp>
        <p:sp>
          <p:nvSpPr>
            <p:cNvPr id="9" name="TextBox 9"/>
            <p:cNvSpPr txBox="1"/>
            <p:nvPr/>
          </p:nvSpPr>
          <p:spPr>
            <a:xfrm>
              <a:off x="0" y="0"/>
              <a:ext cx="8229600" cy="730250"/>
            </a:xfrm>
            <a:prstGeom prst="rect">
              <a:avLst/>
            </a:prstGeom>
          </p:spPr>
          <p:txBody>
            <a:bodyPr lIns="0" tIns="0" rIns="0" bIns="0" rtlCol="0" anchor="ctr"/>
            <a:lstStyle/>
            <a:p>
              <a:pPr algn="l">
                <a:lnSpc>
                  <a:spcPts val="2160"/>
                </a:lnSpc>
              </a:pPr>
              <a:r>
                <a:rPr lang="en-US" sz="1800" dirty="0">
                  <a:solidFill>
                    <a:srgbClr val="9D9FA2"/>
                  </a:solidFill>
                  <a:latin typeface="DM Sans"/>
                  <a:ea typeface="DM Sans"/>
                  <a:cs typeface="DM Sans"/>
                  <a:sym typeface="DM Sans"/>
                </a:rPr>
                <a:t>Think</a:t>
              </a:r>
            </a:p>
          </p:txBody>
        </p:sp>
      </p:grpSp>
      <p:grpSp>
        <p:nvGrpSpPr>
          <p:cNvPr id="10" name="Group 10"/>
          <p:cNvGrpSpPr/>
          <p:nvPr/>
        </p:nvGrpSpPr>
        <p:grpSpPr>
          <a:xfrm>
            <a:off x="16703011" y="9534525"/>
            <a:ext cx="865918" cy="547688"/>
            <a:chOff x="0" y="0"/>
            <a:chExt cx="1154557" cy="730250"/>
          </a:xfrm>
        </p:grpSpPr>
        <p:sp>
          <p:nvSpPr>
            <p:cNvPr id="11" name="Freeform 11"/>
            <p:cNvSpPr/>
            <p:nvPr/>
          </p:nvSpPr>
          <p:spPr>
            <a:xfrm>
              <a:off x="0" y="0"/>
              <a:ext cx="1154560" cy="730250"/>
            </a:xfrm>
            <a:custGeom>
              <a:avLst/>
              <a:gdLst/>
              <a:ahLst/>
              <a:cxnLst/>
              <a:rect l="l" t="t" r="r" b="b"/>
              <a:pathLst>
                <a:path w="1154560" h="730250">
                  <a:moveTo>
                    <a:pt x="0" y="0"/>
                  </a:moveTo>
                  <a:lnTo>
                    <a:pt x="1154560" y="0"/>
                  </a:lnTo>
                  <a:lnTo>
                    <a:pt x="1154560" y="730250"/>
                  </a:lnTo>
                  <a:lnTo>
                    <a:pt x="0" y="730250"/>
                  </a:lnTo>
                  <a:close/>
                </a:path>
              </a:pathLst>
            </a:custGeom>
            <a:blipFill>
              <a:blip r:embed="rId3">
                <a:alphaModFix amt="0"/>
              </a:blip>
              <a:stretch>
                <a:fillRect l="-31151" r="-31150"/>
              </a:stretch>
            </a:blipFill>
          </p:spPr>
          <p:txBody>
            <a:bodyPr/>
            <a:lstStyle/>
            <a:p>
              <a:endParaRPr lang="de-DE"/>
            </a:p>
          </p:txBody>
        </p:sp>
        <p:sp>
          <p:nvSpPr>
            <p:cNvPr id="12" name="TextBox 12"/>
            <p:cNvSpPr txBox="1"/>
            <p:nvPr/>
          </p:nvSpPr>
          <p:spPr>
            <a:xfrm>
              <a:off x="0" y="0"/>
              <a:ext cx="1154557" cy="730250"/>
            </a:xfrm>
            <a:prstGeom prst="rect">
              <a:avLst/>
            </a:prstGeom>
          </p:spPr>
          <p:txBody>
            <a:bodyPr lIns="0" tIns="0" rIns="0" bIns="0" rtlCol="0" anchor="ctr"/>
            <a:lstStyle/>
            <a:p>
              <a:pPr algn="r">
                <a:lnSpc>
                  <a:spcPts val="2160"/>
                </a:lnSpc>
              </a:pPr>
              <a:r>
                <a:rPr lang="en-US" sz="1800">
                  <a:solidFill>
                    <a:srgbClr val="9D9FA2"/>
                  </a:solidFill>
                  <a:latin typeface="DM Sans"/>
                  <a:ea typeface="DM Sans"/>
                  <a:cs typeface="DM Sans"/>
                  <a:sym typeface="DM Sans"/>
                </a:rPr>
                <a:t>2</a:t>
              </a:r>
            </a:p>
          </p:txBody>
        </p:sp>
      </p:grpSp>
      <p:sp>
        <p:nvSpPr>
          <p:cNvPr id="14" name="TextBox 14"/>
          <p:cNvSpPr txBox="1"/>
          <p:nvPr/>
        </p:nvSpPr>
        <p:spPr>
          <a:xfrm>
            <a:off x="702488" y="650557"/>
            <a:ext cx="10404119" cy="673227"/>
          </a:xfrm>
          <a:prstGeom prst="rect">
            <a:avLst/>
          </a:prstGeom>
        </p:spPr>
        <p:txBody>
          <a:bodyPr lIns="0" tIns="0" rIns="0" bIns="0" rtlCol="0" anchor="t">
            <a:spAutoFit/>
          </a:bodyPr>
          <a:lstStyle/>
          <a:p>
            <a:pPr algn="l">
              <a:lnSpc>
                <a:spcPts val="5184"/>
              </a:lnSpc>
            </a:pPr>
            <a:r>
              <a:rPr lang="en-US" sz="4800" b="1">
                <a:solidFill>
                  <a:srgbClr val="2976BC"/>
                </a:solidFill>
                <a:latin typeface="DM Sans Bold"/>
                <a:ea typeface="DM Sans Bold"/>
                <a:cs typeface="DM Sans Bold"/>
                <a:sym typeface="DM Sans Bold"/>
              </a:rPr>
              <a:t> The Challenge (Why this matters)</a:t>
            </a:r>
          </a:p>
        </p:txBody>
      </p:sp>
      <p:sp>
        <p:nvSpPr>
          <p:cNvPr id="15" name="TextBox 15"/>
          <p:cNvSpPr txBox="1"/>
          <p:nvPr/>
        </p:nvSpPr>
        <p:spPr>
          <a:xfrm>
            <a:off x="753188" y="2187706"/>
            <a:ext cx="11292392" cy="7346819"/>
          </a:xfrm>
          <a:prstGeom prst="rect">
            <a:avLst/>
          </a:prstGeom>
        </p:spPr>
        <p:txBody>
          <a:bodyPr wrap="square" lIns="0" tIns="0" rIns="0" bIns="0" rtlCol="0" anchor="t">
            <a:spAutoFit/>
          </a:bodyPr>
          <a:lstStyle/>
          <a:p>
            <a:pPr marL="678656" lvl="1" indent="-339328" algn="l">
              <a:lnSpc>
                <a:spcPts val="4050"/>
              </a:lnSpc>
              <a:buFont typeface="Arial"/>
              <a:buChar char="•"/>
            </a:pPr>
            <a:r>
              <a:rPr lang="en-US" sz="3200" dirty="0">
                <a:solidFill>
                  <a:schemeClr val="tx1">
                    <a:lumMod val="50000"/>
                    <a:lumOff val="50000"/>
                  </a:schemeClr>
                </a:solidFill>
                <a:latin typeface="DM Sans"/>
                <a:ea typeface="DM Sans"/>
                <a:cs typeface="DM Sans"/>
                <a:sym typeface="DM Sans"/>
              </a:rPr>
              <a:t>Current state-of-the-art electrodes often rely on traditional thermal sprayed Raney-Nickel or electrodeposited active outer layers on nickel-based substrates. While functional, these layers frequently suffer from delamination under the dynamic loads typical of renewable energy integration (Solar/Wind) and/or harsh alkaline environments.</a:t>
            </a:r>
          </a:p>
          <a:p>
            <a:pPr marL="678656" lvl="1" indent="-339328" algn="l">
              <a:lnSpc>
                <a:spcPts val="4050"/>
              </a:lnSpc>
              <a:buFont typeface="Arial"/>
              <a:buChar char="•"/>
            </a:pPr>
            <a:r>
              <a:rPr lang="en-US" sz="3200" dirty="0">
                <a:solidFill>
                  <a:schemeClr val="tx1">
                    <a:lumMod val="50000"/>
                    <a:lumOff val="50000"/>
                  </a:schemeClr>
                </a:solidFill>
                <a:latin typeface="DM Sans"/>
                <a:ea typeface="DM Sans"/>
                <a:cs typeface="DM Sans"/>
                <a:sym typeface="DM Sans"/>
              </a:rPr>
              <a:t>The solution of this problem lies in developing a catalyst architecture that remains stable both in the harsh KOH liquid environment at AWE and under the high demands placed on current density and cycle life at AEM. To achieve this, the aim is to enable a more stable bonding of the catalyst to the substrate by means of heat treatment.</a:t>
            </a:r>
          </a:p>
        </p:txBody>
      </p:sp>
      <p:pic>
        <p:nvPicPr>
          <p:cNvPr id="17" name="Grafik 16">
            <a:extLst>
              <a:ext uri="{FF2B5EF4-FFF2-40B4-BE49-F238E27FC236}">
                <a16:creationId xmlns:a16="http://schemas.microsoft.com/office/drawing/2014/main" id="{1F3E352A-5E0F-7A19-190A-2F359F1C382D}"/>
              </a:ext>
            </a:extLst>
          </p:cNvPr>
          <p:cNvPicPr>
            <a:picLocks noChangeAspect="1"/>
          </p:cNvPicPr>
          <p:nvPr/>
        </p:nvPicPr>
        <p:blipFill>
          <a:blip r:embed="rId4">
            <a:extLst>
              <a:ext uri="{28A0092B-C50C-407E-A947-70E740481C1C}">
                <a14:useLocalDpi xmlns:a14="http://schemas.microsoft.com/office/drawing/2010/main" val="0"/>
              </a:ext>
            </a:extLst>
          </a:blip>
          <a:srcRect l="54376"/>
          <a:stretch>
            <a:fillRect/>
          </a:stretch>
        </p:blipFill>
        <p:spPr>
          <a:xfrm>
            <a:off x="13487054" y="5150865"/>
            <a:ext cx="3215957" cy="3874347"/>
          </a:xfrm>
          <a:prstGeom prst="rect">
            <a:avLst/>
          </a:prstGeom>
        </p:spPr>
      </p:pic>
      <p:pic>
        <p:nvPicPr>
          <p:cNvPr id="19" name="Grafik 18">
            <a:extLst>
              <a:ext uri="{FF2B5EF4-FFF2-40B4-BE49-F238E27FC236}">
                <a16:creationId xmlns:a16="http://schemas.microsoft.com/office/drawing/2014/main" id="{8DCBB93E-8903-76FB-1AB2-808BE79E37CC}"/>
              </a:ext>
            </a:extLst>
          </p:cNvPr>
          <p:cNvPicPr>
            <a:picLocks noChangeAspect="1"/>
          </p:cNvPicPr>
          <p:nvPr/>
        </p:nvPicPr>
        <p:blipFill>
          <a:blip r:embed="rId4">
            <a:extLst>
              <a:ext uri="{28A0092B-C50C-407E-A947-70E740481C1C}">
                <a14:useLocalDpi xmlns:a14="http://schemas.microsoft.com/office/drawing/2010/main" val="0"/>
              </a:ext>
            </a:extLst>
          </a:blip>
          <a:srcRect l="1714" t="1692" r="47751" b="28183"/>
          <a:stretch>
            <a:fillRect/>
          </a:stretch>
        </p:blipFill>
        <p:spPr>
          <a:xfrm>
            <a:off x="12756699" y="1708793"/>
            <a:ext cx="4495800" cy="3429000"/>
          </a:xfrm>
          <a:prstGeom prst="rect">
            <a:avLst/>
          </a:prstGeom>
        </p:spPr>
      </p:pic>
      <p:sp>
        <p:nvSpPr>
          <p:cNvPr id="20" name="Textfeld 19">
            <a:extLst>
              <a:ext uri="{FF2B5EF4-FFF2-40B4-BE49-F238E27FC236}">
                <a16:creationId xmlns:a16="http://schemas.microsoft.com/office/drawing/2014/main" id="{5E2A508F-CC6A-0BD5-19CA-230177F3B48B}"/>
              </a:ext>
            </a:extLst>
          </p:cNvPr>
          <p:cNvSpPr txBox="1"/>
          <p:nvPr/>
        </p:nvSpPr>
        <p:spPr>
          <a:xfrm>
            <a:off x="12756699" y="8956831"/>
            <a:ext cx="4495800" cy="1015663"/>
          </a:xfrm>
          <a:prstGeom prst="rect">
            <a:avLst/>
          </a:prstGeom>
          <a:noFill/>
        </p:spPr>
        <p:txBody>
          <a:bodyPr wrap="square" rtlCol="0">
            <a:spAutoFit/>
          </a:bodyPr>
          <a:lstStyle/>
          <a:p>
            <a:r>
              <a:rPr lang="de-DE" sz="2000" dirty="0"/>
              <a:t>Fig.: </a:t>
            </a:r>
            <a:r>
              <a:rPr lang="en-US" sz="2000" noProof="0" dirty="0"/>
              <a:t>Presentation of motivation </a:t>
            </a:r>
            <a:r>
              <a:rPr lang="en-US" sz="2000" dirty="0"/>
              <a:t>of Think project: Preventing of delamination process of catalyst.</a:t>
            </a:r>
            <a:endParaRPr lang="de-DE" sz="2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004599" y="314506"/>
            <a:ext cx="2672344" cy="1319517"/>
            <a:chOff x="0" y="0"/>
            <a:chExt cx="3563125" cy="1759356"/>
          </a:xfrm>
        </p:grpSpPr>
        <p:sp>
          <p:nvSpPr>
            <p:cNvPr id="3" name="Freeform 3" descr="A logo with a black background  Description automatically generated"/>
            <p:cNvSpPr/>
            <p:nvPr/>
          </p:nvSpPr>
          <p:spPr>
            <a:xfrm>
              <a:off x="0" y="0"/>
              <a:ext cx="3563112" cy="1759331"/>
            </a:xfrm>
            <a:custGeom>
              <a:avLst/>
              <a:gdLst/>
              <a:ahLst/>
              <a:cxnLst/>
              <a:rect l="l" t="t" r="r" b="b"/>
              <a:pathLst>
                <a:path w="3563112" h="1759331">
                  <a:moveTo>
                    <a:pt x="0" y="0"/>
                  </a:moveTo>
                  <a:lnTo>
                    <a:pt x="3563112" y="0"/>
                  </a:lnTo>
                  <a:lnTo>
                    <a:pt x="3563112" y="1759331"/>
                  </a:lnTo>
                  <a:lnTo>
                    <a:pt x="0" y="1759331"/>
                  </a:lnTo>
                  <a:lnTo>
                    <a:pt x="0" y="0"/>
                  </a:lnTo>
                  <a:close/>
                </a:path>
              </a:pathLst>
            </a:custGeom>
            <a:blipFill>
              <a:blip r:embed="rId2"/>
              <a:stretch>
                <a:fillRect b="-1"/>
              </a:stretch>
            </a:blipFill>
          </p:spPr>
          <p:txBody>
            <a:bodyPr/>
            <a:lstStyle/>
            <a:p>
              <a:endParaRPr lang="de-DE"/>
            </a:p>
          </p:txBody>
        </p:sp>
      </p:grpSp>
      <p:sp>
        <p:nvSpPr>
          <p:cNvPr id="4" name="TextBox 4"/>
          <p:cNvSpPr txBox="1"/>
          <p:nvPr/>
        </p:nvSpPr>
        <p:spPr>
          <a:xfrm>
            <a:off x="702488" y="650557"/>
            <a:ext cx="10404119" cy="673227"/>
          </a:xfrm>
          <a:prstGeom prst="rect">
            <a:avLst/>
          </a:prstGeom>
        </p:spPr>
        <p:txBody>
          <a:bodyPr lIns="0" tIns="0" rIns="0" bIns="0" rtlCol="0" anchor="t">
            <a:spAutoFit/>
          </a:bodyPr>
          <a:lstStyle/>
          <a:p>
            <a:pPr algn="l">
              <a:lnSpc>
                <a:spcPts val="5184"/>
              </a:lnSpc>
            </a:pPr>
            <a:r>
              <a:rPr lang="en-US" sz="4800" b="1">
                <a:solidFill>
                  <a:srgbClr val="2976BC"/>
                </a:solidFill>
                <a:latin typeface="DM Sans Bold"/>
                <a:ea typeface="DM Sans Bold"/>
                <a:cs typeface="DM Sans Bold"/>
                <a:sym typeface="DM Sans Bold"/>
              </a:rPr>
              <a:t>What we did (our solution)</a:t>
            </a:r>
          </a:p>
        </p:txBody>
      </p:sp>
      <p:sp>
        <p:nvSpPr>
          <p:cNvPr id="5" name="TextBox 5"/>
          <p:cNvSpPr txBox="1"/>
          <p:nvPr/>
        </p:nvSpPr>
        <p:spPr>
          <a:xfrm>
            <a:off x="702488" y="2831783"/>
            <a:ext cx="11641912" cy="5789598"/>
          </a:xfrm>
          <a:prstGeom prst="rect">
            <a:avLst/>
          </a:prstGeom>
        </p:spPr>
        <p:txBody>
          <a:bodyPr wrap="square" lIns="0" tIns="0" rIns="0" bIns="0" rtlCol="0" anchor="t">
            <a:spAutoFit/>
          </a:bodyPr>
          <a:lstStyle/>
          <a:p>
            <a:pPr marL="678656" lvl="1" indent="-339328" algn="l">
              <a:lnSpc>
                <a:spcPts val="4050"/>
              </a:lnSpc>
              <a:buFont typeface="Arial"/>
              <a:buChar char="•"/>
            </a:pPr>
            <a:r>
              <a:rPr lang="en-US" sz="3750" dirty="0" err="1">
                <a:solidFill>
                  <a:srgbClr val="74777B"/>
                </a:solidFill>
                <a:latin typeface="DM Sans"/>
                <a:ea typeface="DM Sans"/>
                <a:cs typeface="DM Sans"/>
                <a:sym typeface="DM Sans"/>
              </a:rPr>
              <a:t>Matteco</a:t>
            </a:r>
            <a:r>
              <a:rPr lang="en-US" sz="3750" dirty="0">
                <a:solidFill>
                  <a:srgbClr val="74777B"/>
                </a:solidFill>
                <a:latin typeface="DM Sans"/>
                <a:ea typeface="DM Sans"/>
                <a:cs typeface="DM Sans"/>
                <a:sym typeface="DM Sans"/>
              </a:rPr>
              <a:t> has produced and optimized different metal-containing polymer binders regarding their rheological properties. </a:t>
            </a:r>
          </a:p>
          <a:p>
            <a:pPr marL="678656" lvl="1" indent="-339328" algn="l">
              <a:lnSpc>
                <a:spcPts val="4050"/>
              </a:lnSpc>
              <a:buFont typeface="Arial"/>
              <a:buChar char="•"/>
            </a:pPr>
            <a:r>
              <a:rPr lang="en-US" sz="3750" dirty="0" err="1">
                <a:solidFill>
                  <a:srgbClr val="74777B"/>
                </a:solidFill>
                <a:latin typeface="DM Sans"/>
                <a:ea typeface="DM Sans"/>
                <a:cs typeface="DM Sans"/>
                <a:sym typeface="DM Sans"/>
              </a:rPr>
              <a:t>Fh</a:t>
            </a:r>
            <a:r>
              <a:rPr lang="en-US" sz="3750" dirty="0">
                <a:solidFill>
                  <a:srgbClr val="74777B"/>
                </a:solidFill>
                <a:latin typeface="DM Sans"/>
                <a:ea typeface="DM Sans"/>
                <a:cs typeface="DM Sans"/>
                <a:sym typeface="DM Sans"/>
              </a:rPr>
              <a:t> IFAM has spray-coated different Ni felts with </a:t>
            </a:r>
            <a:r>
              <a:rPr lang="en-US" sz="3600" dirty="0">
                <a:solidFill>
                  <a:schemeClr val="bg1">
                    <a:lumMod val="50000"/>
                  </a:schemeClr>
                </a:solidFill>
                <a:latin typeface="DM Sans" pitchFamily="2" charset="0"/>
                <a:ea typeface="DM Sans"/>
                <a:cs typeface="DM Sans"/>
                <a:sym typeface="DM Sans"/>
              </a:rPr>
              <a:t>different polymer binders and different loadings.</a:t>
            </a:r>
          </a:p>
          <a:p>
            <a:pPr marL="678656" lvl="1" indent="-339328" algn="l">
              <a:lnSpc>
                <a:spcPts val="4050"/>
              </a:lnSpc>
              <a:buFont typeface="Arial"/>
              <a:buChar char="•"/>
            </a:pPr>
            <a:r>
              <a:rPr lang="en-US" sz="3600" noProof="0" dirty="0">
                <a:solidFill>
                  <a:schemeClr val="bg1">
                    <a:lumMod val="50000"/>
                  </a:schemeClr>
                </a:solidFill>
                <a:latin typeface="DM Sans" pitchFamily="2" charset="0"/>
              </a:rPr>
              <a:t>Different processing conditions were evaluated to identify those providing improved adhesion of the metal coating to the felt.</a:t>
            </a:r>
          </a:p>
          <a:p>
            <a:pPr marL="678656" lvl="1" indent="-339328">
              <a:lnSpc>
                <a:spcPts val="4050"/>
              </a:lnSpc>
              <a:buFont typeface="Arial"/>
              <a:buChar char="•"/>
            </a:pPr>
            <a:r>
              <a:rPr lang="en-US" sz="3750" dirty="0">
                <a:solidFill>
                  <a:srgbClr val="74777B"/>
                </a:solidFill>
                <a:latin typeface="DM Sans"/>
                <a:ea typeface="DM Sans"/>
                <a:cs typeface="DM Sans"/>
                <a:sym typeface="DM Sans"/>
              </a:rPr>
              <a:t>The coated electrodes were analyzed electrochemically in the Three-Electrode-Arrangement regarding OER activity. </a:t>
            </a:r>
          </a:p>
        </p:txBody>
      </p:sp>
      <p:grpSp>
        <p:nvGrpSpPr>
          <p:cNvPr id="6" name="Group 6"/>
          <p:cNvGrpSpPr/>
          <p:nvPr/>
        </p:nvGrpSpPr>
        <p:grpSpPr>
          <a:xfrm>
            <a:off x="611048" y="9534525"/>
            <a:ext cx="1730016" cy="547688"/>
            <a:chOff x="0" y="0"/>
            <a:chExt cx="2306688" cy="730250"/>
          </a:xfrm>
        </p:grpSpPr>
        <p:sp>
          <p:nvSpPr>
            <p:cNvPr id="7" name="Freeform 7"/>
            <p:cNvSpPr/>
            <p:nvPr/>
          </p:nvSpPr>
          <p:spPr>
            <a:xfrm>
              <a:off x="0" y="0"/>
              <a:ext cx="2306688" cy="730250"/>
            </a:xfrm>
            <a:custGeom>
              <a:avLst/>
              <a:gdLst/>
              <a:ahLst/>
              <a:cxnLst/>
              <a:rect l="l" t="t" r="r" b="b"/>
              <a:pathLst>
                <a:path w="2306688" h="730250">
                  <a:moveTo>
                    <a:pt x="0" y="0"/>
                  </a:moveTo>
                  <a:lnTo>
                    <a:pt x="2306688" y="0"/>
                  </a:lnTo>
                  <a:lnTo>
                    <a:pt x="2306688" y="730250"/>
                  </a:lnTo>
                  <a:lnTo>
                    <a:pt x="0" y="730250"/>
                  </a:lnTo>
                  <a:close/>
                </a:path>
              </a:pathLst>
            </a:custGeom>
            <a:blipFill>
              <a:blip r:embed="rId3">
                <a:alphaModFix amt="0"/>
              </a:blip>
              <a:stretch>
                <a:fillRect t="-11548" b="-11548"/>
              </a:stretch>
            </a:blipFill>
          </p:spPr>
          <p:txBody>
            <a:bodyPr/>
            <a:lstStyle/>
            <a:p>
              <a:endParaRPr lang="de-DE"/>
            </a:p>
          </p:txBody>
        </p:sp>
        <p:sp>
          <p:nvSpPr>
            <p:cNvPr id="8" name="TextBox 8"/>
            <p:cNvSpPr txBox="1"/>
            <p:nvPr/>
          </p:nvSpPr>
          <p:spPr>
            <a:xfrm>
              <a:off x="0" y="0"/>
              <a:ext cx="2306688" cy="730250"/>
            </a:xfrm>
            <a:prstGeom prst="rect">
              <a:avLst/>
            </a:prstGeom>
          </p:spPr>
          <p:txBody>
            <a:bodyPr lIns="0" tIns="0" rIns="0" bIns="0" rtlCol="0" anchor="ctr"/>
            <a:lstStyle/>
            <a:p>
              <a:pPr algn="l">
                <a:lnSpc>
                  <a:spcPts val="2160"/>
                </a:lnSpc>
              </a:pPr>
              <a:r>
                <a:rPr lang="en-US" sz="1800">
                  <a:solidFill>
                    <a:srgbClr val="9D9FA2"/>
                  </a:solidFill>
                  <a:latin typeface="DM Sans"/>
                  <a:ea typeface="DM Sans"/>
                  <a:cs typeface="DM Sans"/>
                  <a:sym typeface="DM Sans"/>
                </a:rPr>
                <a:t>13/04/2026</a:t>
              </a:r>
            </a:p>
          </p:txBody>
        </p:sp>
      </p:grpSp>
      <p:grpSp>
        <p:nvGrpSpPr>
          <p:cNvPr id="9" name="Group 9"/>
          <p:cNvGrpSpPr/>
          <p:nvPr/>
        </p:nvGrpSpPr>
        <p:grpSpPr>
          <a:xfrm>
            <a:off x="2370268" y="9534525"/>
            <a:ext cx="6172200" cy="547688"/>
            <a:chOff x="0" y="0"/>
            <a:chExt cx="8229600" cy="730250"/>
          </a:xfrm>
        </p:grpSpPr>
        <p:sp>
          <p:nvSpPr>
            <p:cNvPr id="10" name="Freeform 10"/>
            <p:cNvSpPr/>
            <p:nvPr/>
          </p:nvSpPr>
          <p:spPr>
            <a:xfrm>
              <a:off x="0" y="0"/>
              <a:ext cx="8229600" cy="730250"/>
            </a:xfrm>
            <a:custGeom>
              <a:avLst/>
              <a:gdLst/>
              <a:ahLst/>
              <a:cxnLst/>
              <a:rect l="l" t="t" r="r" b="b"/>
              <a:pathLst>
                <a:path w="8229600" h="730250">
                  <a:moveTo>
                    <a:pt x="0" y="0"/>
                  </a:moveTo>
                  <a:lnTo>
                    <a:pt x="8229600" y="0"/>
                  </a:lnTo>
                  <a:lnTo>
                    <a:pt x="8229600" y="730250"/>
                  </a:lnTo>
                  <a:lnTo>
                    <a:pt x="0" y="730250"/>
                  </a:lnTo>
                  <a:close/>
                </a:path>
              </a:pathLst>
            </a:custGeom>
            <a:blipFill>
              <a:blip r:embed="rId3">
                <a:alphaModFix amt="0"/>
              </a:blip>
              <a:stretch>
                <a:fillRect t="-169587" b="-169587"/>
              </a:stretch>
            </a:blipFill>
          </p:spPr>
          <p:txBody>
            <a:bodyPr/>
            <a:lstStyle/>
            <a:p>
              <a:endParaRPr lang="de-DE"/>
            </a:p>
          </p:txBody>
        </p:sp>
        <p:sp>
          <p:nvSpPr>
            <p:cNvPr id="11" name="TextBox 11"/>
            <p:cNvSpPr txBox="1"/>
            <p:nvPr/>
          </p:nvSpPr>
          <p:spPr>
            <a:xfrm>
              <a:off x="0" y="0"/>
              <a:ext cx="8229600" cy="730250"/>
            </a:xfrm>
            <a:prstGeom prst="rect">
              <a:avLst/>
            </a:prstGeom>
          </p:spPr>
          <p:txBody>
            <a:bodyPr lIns="0" tIns="0" rIns="0" bIns="0" rtlCol="0" anchor="ctr"/>
            <a:lstStyle/>
            <a:p>
              <a:pPr>
                <a:lnSpc>
                  <a:spcPts val="2160"/>
                </a:lnSpc>
              </a:pPr>
              <a:r>
                <a:rPr lang="en-US" dirty="0">
                  <a:solidFill>
                    <a:srgbClr val="9D9FA2"/>
                  </a:solidFill>
                  <a:latin typeface="DM Sans"/>
                  <a:ea typeface="DM Sans"/>
                  <a:cs typeface="DM Sans"/>
                  <a:sym typeface="DM Sans"/>
                </a:rPr>
                <a:t>Think</a:t>
              </a:r>
              <a:endParaRPr lang="en-US" sz="1800" dirty="0">
                <a:solidFill>
                  <a:srgbClr val="9D9FA2"/>
                </a:solidFill>
                <a:latin typeface="DM Sans"/>
                <a:ea typeface="DM Sans"/>
                <a:cs typeface="DM Sans"/>
                <a:sym typeface="DM Sans"/>
              </a:endParaRPr>
            </a:p>
          </p:txBody>
        </p:sp>
      </p:grpSp>
      <p:grpSp>
        <p:nvGrpSpPr>
          <p:cNvPr id="12" name="Group 12"/>
          <p:cNvGrpSpPr/>
          <p:nvPr/>
        </p:nvGrpSpPr>
        <p:grpSpPr>
          <a:xfrm>
            <a:off x="16703011" y="9534525"/>
            <a:ext cx="865918" cy="547688"/>
            <a:chOff x="0" y="0"/>
            <a:chExt cx="1154557" cy="730250"/>
          </a:xfrm>
        </p:grpSpPr>
        <p:sp>
          <p:nvSpPr>
            <p:cNvPr id="13" name="Freeform 13"/>
            <p:cNvSpPr/>
            <p:nvPr/>
          </p:nvSpPr>
          <p:spPr>
            <a:xfrm>
              <a:off x="0" y="0"/>
              <a:ext cx="1154560" cy="730250"/>
            </a:xfrm>
            <a:custGeom>
              <a:avLst/>
              <a:gdLst/>
              <a:ahLst/>
              <a:cxnLst/>
              <a:rect l="l" t="t" r="r" b="b"/>
              <a:pathLst>
                <a:path w="1154560" h="730250">
                  <a:moveTo>
                    <a:pt x="0" y="0"/>
                  </a:moveTo>
                  <a:lnTo>
                    <a:pt x="1154560" y="0"/>
                  </a:lnTo>
                  <a:lnTo>
                    <a:pt x="1154560" y="730250"/>
                  </a:lnTo>
                  <a:lnTo>
                    <a:pt x="0" y="730250"/>
                  </a:lnTo>
                  <a:close/>
                </a:path>
              </a:pathLst>
            </a:custGeom>
            <a:blipFill>
              <a:blip r:embed="rId3">
                <a:alphaModFix amt="0"/>
              </a:blip>
              <a:stretch>
                <a:fillRect l="-31151" r="-31150"/>
              </a:stretch>
            </a:blipFill>
          </p:spPr>
          <p:txBody>
            <a:bodyPr/>
            <a:lstStyle/>
            <a:p>
              <a:endParaRPr lang="de-DE"/>
            </a:p>
          </p:txBody>
        </p:sp>
        <p:sp>
          <p:nvSpPr>
            <p:cNvPr id="14" name="TextBox 14"/>
            <p:cNvSpPr txBox="1"/>
            <p:nvPr/>
          </p:nvSpPr>
          <p:spPr>
            <a:xfrm>
              <a:off x="0" y="0"/>
              <a:ext cx="1154557" cy="730250"/>
            </a:xfrm>
            <a:prstGeom prst="rect">
              <a:avLst/>
            </a:prstGeom>
          </p:spPr>
          <p:txBody>
            <a:bodyPr lIns="0" tIns="0" rIns="0" bIns="0" rtlCol="0" anchor="ctr"/>
            <a:lstStyle/>
            <a:p>
              <a:pPr algn="r">
                <a:lnSpc>
                  <a:spcPts val="2160"/>
                </a:lnSpc>
              </a:pPr>
              <a:r>
                <a:rPr lang="en-US" sz="1800">
                  <a:solidFill>
                    <a:srgbClr val="9D9FA2"/>
                  </a:solidFill>
                  <a:latin typeface="DM Sans"/>
                  <a:ea typeface="DM Sans"/>
                  <a:cs typeface="DM Sans"/>
                  <a:sym typeface="DM Sans"/>
                </a:rPr>
                <a:t>2</a:t>
              </a:r>
            </a:p>
          </p:txBody>
        </p:sp>
      </p:grpSp>
      <p:pic>
        <p:nvPicPr>
          <p:cNvPr id="16" name="Grafik 15">
            <a:extLst>
              <a:ext uri="{FF2B5EF4-FFF2-40B4-BE49-F238E27FC236}">
                <a16:creationId xmlns:a16="http://schemas.microsoft.com/office/drawing/2014/main" id="{73ABCA55-8869-C4BB-AD14-4EE3D75AB0F4}"/>
              </a:ext>
            </a:extLst>
          </p:cNvPr>
          <p:cNvPicPr>
            <a:picLocks noChangeAspect="1"/>
          </p:cNvPicPr>
          <p:nvPr/>
        </p:nvPicPr>
        <p:blipFill>
          <a:blip r:embed="rId4"/>
          <a:stretch>
            <a:fillRect/>
          </a:stretch>
        </p:blipFill>
        <p:spPr>
          <a:xfrm>
            <a:off x="12636604" y="5963495"/>
            <a:ext cx="4948908" cy="3322441"/>
          </a:xfrm>
          <a:prstGeom prst="rect">
            <a:avLst/>
          </a:prstGeom>
        </p:spPr>
      </p:pic>
      <p:pic>
        <p:nvPicPr>
          <p:cNvPr id="18" name="Grafik 17">
            <a:extLst>
              <a:ext uri="{FF2B5EF4-FFF2-40B4-BE49-F238E27FC236}">
                <a16:creationId xmlns:a16="http://schemas.microsoft.com/office/drawing/2014/main" id="{8ADF6EEF-9EC0-AA14-8B8B-AB496A51B5AF}"/>
              </a:ext>
            </a:extLst>
          </p:cNvPr>
          <p:cNvPicPr/>
          <p:nvPr/>
        </p:nvPicPr>
        <p:blipFill rotWithShape="1">
          <a:blip r:embed="rId5" cstate="print">
            <a:extLst>
              <a:ext uri="{BEBA8EAE-BF5A-486C-A8C5-ECC9F3942E4B}">
                <a14:imgProps xmlns:a14="http://schemas.microsoft.com/office/drawing/2010/main">
                  <a14:imgLayer r:embed="rId6">
                    <a14:imgEffect>
                      <a14:sharpenSoften amount="25000"/>
                    </a14:imgEffect>
                    <a14:imgEffect>
                      <a14:brightnessContrast bright="5000"/>
                    </a14:imgEffect>
                  </a14:imgLayer>
                </a14:imgProps>
              </a:ext>
              <a:ext uri="{28A0092B-C50C-407E-A947-70E740481C1C}">
                <a14:useLocalDpi xmlns:a14="http://schemas.microsoft.com/office/drawing/2010/main" val="0"/>
              </a:ext>
            </a:extLst>
          </a:blip>
          <a:srcRect t="14628"/>
          <a:stretch/>
        </p:blipFill>
        <p:spPr bwMode="auto">
          <a:xfrm>
            <a:off x="13487400" y="1574254"/>
            <a:ext cx="3850196" cy="1511846"/>
          </a:xfrm>
          <a:prstGeom prst="rect">
            <a:avLst/>
          </a:prstGeom>
          <a:ln w="19050">
            <a:noFill/>
          </a:ln>
          <a:effectLst>
            <a:outerShdw blurRad="152400" dist="76200" dir="2700000" algn="tl" rotWithShape="0">
              <a:srgbClr val="000000">
                <a:alpha val="25000"/>
              </a:srgbClr>
            </a:outerShdw>
          </a:effectLst>
          <a:extLst>
            <a:ext uri="{53640926-AAD7-44D8-BBD7-CCE9431645EC}">
              <a14:shadowObscured xmlns:a14="http://schemas.microsoft.com/office/drawing/2010/main"/>
            </a:ext>
          </a:extLst>
        </p:spPr>
      </p:pic>
      <p:pic>
        <p:nvPicPr>
          <p:cNvPr id="20" name="Grafik 19">
            <a:extLst>
              <a:ext uri="{FF2B5EF4-FFF2-40B4-BE49-F238E27FC236}">
                <a16:creationId xmlns:a16="http://schemas.microsoft.com/office/drawing/2014/main" id="{1AA799D1-1393-CDCF-965A-6566FE09D9F3}"/>
              </a:ext>
            </a:extLst>
          </p:cNvPr>
          <p:cNvPicPr>
            <a:picLocks noChangeAspect="1"/>
          </p:cNvPicPr>
          <p:nvPr/>
        </p:nvPicPr>
        <p:blipFill>
          <a:blip r:embed="rId7" cstate="print">
            <a:extLst>
              <a:ext uri="{28A0092B-C50C-407E-A947-70E740481C1C}">
                <a14:useLocalDpi xmlns:a14="http://schemas.microsoft.com/office/drawing/2010/main" val="0"/>
              </a:ext>
            </a:extLst>
          </a:blip>
          <a:srcRect l="28750" t="15088" r="35395" b="20702"/>
          <a:stretch>
            <a:fillRect/>
          </a:stretch>
        </p:blipFill>
        <p:spPr>
          <a:xfrm>
            <a:off x="14859001" y="3258421"/>
            <a:ext cx="2478596" cy="2496790"/>
          </a:xfrm>
          <a:prstGeom prst="rect">
            <a:avLst/>
          </a:prstGeom>
        </p:spPr>
      </p:pic>
      <p:sp>
        <p:nvSpPr>
          <p:cNvPr id="17" name="Textfeld 16">
            <a:extLst>
              <a:ext uri="{FF2B5EF4-FFF2-40B4-BE49-F238E27FC236}">
                <a16:creationId xmlns:a16="http://schemas.microsoft.com/office/drawing/2014/main" id="{3AD3ACAD-A80D-414B-585A-2C1843CFD061}"/>
              </a:ext>
            </a:extLst>
          </p:cNvPr>
          <p:cNvSpPr txBox="1"/>
          <p:nvPr/>
        </p:nvSpPr>
        <p:spPr>
          <a:xfrm>
            <a:off x="12034705" y="9264608"/>
            <a:ext cx="6253295" cy="707886"/>
          </a:xfrm>
          <a:prstGeom prst="rect">
            <a:avLst/>
          </a:prstGeom>
          <a:noFill/>
        </p:spPr>
        <p:txBody>
          <a:bodyPr wrap="square" rtlCol="0">
            <a:spAutoFit/>
          </a:bodyPr>
          <a:lstStyle/>
          <a:p>
            <a:r>
              <a:rPr lang="de-DE" sz="2000" dirty="0"/>
              <a:t>Fig.: </a:t>
            </a:r>
            <a:r>
              <a:rPr lang="en-US" sz="2000" noProof="0" dirty="0"/>
              <a:t>Used polymer-binders, Ni felt and the used coating system.</a:t>
            </a:r>
            <a:endParaRPr lang="de-DE"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004599" y="314506"/>
            <a:ext cx="2672344" cy="1319517"/>
            <a:chOff x="0" y="0"/>
            <a:chExt cx="3563125" cy="1759356"/>
          </a:xfrm>
        </p:grpSpPr>
        <p:sp>
          <p:nvSpPr>
            <p:cNvPr id="3" name="Freeform 3" descr="A logo with a black background  Description automatically generated"/>
            <p:cNvSpPr/>
            <p:nvPr/>
          </p:nvSpPr>
          <p:spPr>
            <a:xfrm>
              <a:off x="0" y="0"/>
              <a:ext cx="3563112" cy="1759331"/>
            </a:xfrm>
            <a:custGeom>
              <a:avLst/>
              <a:gdLst/>
              <a:ahLst/>
              <a:cxnLst/>
              <a:rect l="l" t="t" r="r" b="b"/>
              <a:pathLst>
                <a:path w="3563112" h="1759331">
                  <a:moveTo>
                    <a:pt x="0" y="0"/>
                  </a:moveTo>
                  <a:lnTo>
                    <a:pt x="3563112" y="0"/>
                  </a:lnTo>
                  <a:lnTo>
                    <a:pt x="3563112" y="1759331"/>
                  </a:lnTo>
                  <a:lnTo>
                    <a:pt x="0" y="1759331"/>
                  </a:lnTo>
                  <a:lnTo>
                    <a:pt x="0" y="0"/>
                  </a:lnTo>
                  <a:close/>
                </a:path>
              </a:pathLst>
            </a:custGeom>
            <a:blipFill>
              <a:blip r:embed="rId2"/>
              <a:stretch>
                <a:fillRect b="-1"/>
              </a:stretch>
            </a:blipFill>
          </p:spPr>
          <p:txBody>
            <a:bodyPr/>
            <a:lstStyle/>
            <a:p>
              <a:endParaRPr lang="de-DE"/>
            </a:p>
          </p:txBody>
        </p:sp>
      </p:grpSp>
      <p:sp>
        <p:nvSpPr>
          <p:cNvPr id="4" name="TextBox 4"/>
          <p:cNvSpPr txBox="1"/>
          <p:nvPr/>
        </p:nvSpPr>
        <p:spPr>
          <a:xfrm>
            <a:off x="787038" y="2046670"/>
            <a:ext cx="10277705" cy="6841168"/>
          </a:xfrm>
          <a:prstGeom prst="rect">
            <a:avLst/>
          </a:prstGeom>
        </p:spPr>
        <p:txBody>
          <a:bodyPr wrap="square" lIns="0" tIns="0" rIns="0" bIns="0" rtlCol="0" anchor="t">
            <a:spAutoFit/>
          </a:bodyPr>
          <a:lstStyle/>
          <a:p>
            <a:pPr marL="678656" lvl="1" indent="-339328" algn="l">
              <a:lnSpc>
                <a:spcPts val="4050"/>
              </a:lnSpc>
              <a:buFont typeface="Arial"/>
              <a:buChar char="•"/>
            </a:pPr>
            <a:r>
              <a:rPr lang="en-US" sz="3750" dirty="0">
                <a:solidFill>
                  <a:schemeClr val="tx1">
                    <a:lumMod val="50000"/>
                    <a:lumOff val="50000"/>
                  </a:schemeClr>
                </a:solidFill>
                <a:latin typeface="DM Sans"/>
                <a:ea typeface="DM Sans"/>
                <a:cs typeface="DM Sans"/>
                <a:sym typeface="DM Sans"/>
              </a:rPr>
              <a:t>The successful coating of the Ni felt with the metal-containing polymer binder was evident from the macro images. </a:t>
            </a:r>
          </a:p>
          <a:p>
            <a:pPr marL="678656" lvl="1" indent="-339328">
              <a:lnSpc>
                <a:spcPts val="4050"/>
              </a:lnSpc>
              <a:buFont typeface="Arial"/>
              <a:buChar char="•"/>
            </a:pPr>
            <a:r>
              <a:rPr lang="en-US" sz="3750" dirty="0">
                <a:solidFill>
                  <a:srgbClr val="74777B"/>
                </a:solidFill>
                <a:latin typeface="DM Sans"/>
                <a:ea typeface="DM Sans"/>
                <a:cs typeface="DM Sans"/>
                <a:sym typeface="DM Sans"/>
              </a:rPr>
              <a:t>The electrochemical analysis of the metal coated Ni felt shows that the OER overpotential of the coated sample is more than 100 mV lower than that of the uncoated sample. It can therefore be concluded that this successful coating has improved OER activity. </a:t>
            </a:r>
          </a:p>
          <a:p>
            <a:pPr marL="678656" lvl="1" indent="-339328">
              <a:lnSpc>
                <a:spcPts val="4050"/>
              </a:lnSpc>
              <a:buFont typeface="Arial"/>
              <a:buChar char="•"/>
            </a:pPr>
            <a:r>
              <a:rPr lang="en-US" sz="3750" dirty="0">
                <a:solidFill>
                  <a:srgbClr val="74777B"/>
                </a:solidFill>
                <a:latin typeface="DM Sans"/>
                <a:ea typeface="DM Sans"/>
                <a:cs typeface="DM Sans"/>
                <a:sym typeface="DM Sans"/>
              </a:rPr>
              <a:t>As part of these analyses, the spray-coating process was optimized regarding heat-treatment and loading.</a:t>
            </a:r>
          </a:p>
        </p:txBody>
      </p:sp>
      <p:grpSp>
        <p:nvGrpSpPr>
          <p:cNvPr id="5" name="Group 5"/>
          <p:cNvGrpSpPr/>
          <p:nvPr/>
        </p:nvGrpSpPr>
        <p:grpSpPr>
          <a:xfrm>
            <a:off x="611048" y="9534525"/>
            <a:ext cx="1730016" cy="547688"/>
            <a:chOff x="0" y="0"/>
            <a:chExt cx="2306688" cy="730250"/>
          </a:xfrm>
        </p:grpSpPr>
        <p:sp>
          <p:nvSpPr>
            <p:cNvPr id="6" name="Freeform 6"/>
            <p:cNvSpPr/>
            <p:nvPr/>
          </p:nvSpPr>
          <p:spPr>
            <a:xfrm>
              <a:off x="0" y="0"/>
              <a:ext cx="2306688" cy="730250"/>
            </a:xfrm>
            <a:custGeom>
              <a:avLst/>
              <a:gdLst/>
              <a:ahLst/>
              <a:cxnLst/>
              <a:rect l="l" t="t" r="r" b="b"/>
              <a:pathLst>
                <a:path w="2306688" h="730250">
                  <a:moveTo>
                    <a:pt x="0" y="0"/>
                  </a:moveTo>
                  <a:lnTo>
                    <a:pt x="2306688" y="0"/>
                  </a:lnTo>
                  <a:lnTo>
                    <a:pt x="2306688" y="730250"/>
                  </a:lnTo>
                  <a:lnTo>
                    <a:pt x="0" y="730250"/>
                  </a:lnTo>
                  <a:close/>
                </a:path>
              </a:pathLst>
            </a:custGeom>
            <a:blipFill>
              <a:blip r:embed="rId3">
                <a:alphaModFix amt="0"/>
              </a:blip>
              <a:stretch>
                <a:fillRect t="-11548" b="-11548"/>
              </a:stretch>
            </a:blipFill>
          </p:spPr>
          <p:txBody>
            <a:bodyPr/>
            <a:lstStyle/>
            <a:p>
              <a:endParaRPr lang="de-DE"/>
            </a:p>
          </p:txBody>
        </p:sp>
        <p:sp>
          <p:nvSpPr>
            <p:cNvPr id="7" name="TextBox 7"/>
            <p:cNvSpPr txBox="1"/>
            <p:nvPr/>
          </p:nvSpPr>
          <p:spPr>
            <a:xfrm>
              <a:off x="0" y="0"/>
              <a:ext cx="2306688" cy="730250"/>
            </a:xfrm>
            <a:prstGeom prst="rect">
              <a:avLst/>
            </a:prstGeom>
          </p:spPr>
          <p:txBody>
            <a:bodyPr lIns="0" tIns="0" rIns="0" bIns="0" rtlCol="0" anchor="ctr"/>
            <a:lstStyle/>
            <a:p>
              <a:pPr algn="l">
                <a:lnSpc>
                  <a:spcPts val="2160"/>
                </a:lnSpc>
              </a:pPr>
              <a:r>
                <a:rPr lang="en-US" sz="1800">
                  <a:solidFill>
                    <a:srgbClr val="9D9FA2"/>
                  </a:solidFill>
                  <a:latin typeface="DM Sans"/>
                  <a:ea typeface="DM Sans"/>
                  <a:cs typeface="DM Sans"/>
                  <a:sym typeface="DM Sans"/>
                </a:rPr>
                <a:t>13/04/2026</a:t>
              </a:r>
            </a:p>
          </p:txBody>
        </p:sp>
      </p:grpSp>
      <p:grpSp>
        <p:nvGrpSpPr>
          <p:cNvPr id="8" name="Group 8"/>
          <p:cNvGrpSpPr/>
          <p:nvPr/>
        </p:nvGrpSpPr>
        <p:grpSpPr>
          <a:xfrm>
            <a:off x="2370268" y="9534525"/>
            <a:ext cx="6172200" cy="547688"/>
            <a:chOff x="0" y="0"/>
            <a:chExt cx="8229600" cy="730250"/>
          </a:xfrm>
        </p:grpSpPr>
        <p:sp>
          <p:nvSpPr>
            <p:cNvPr id="9" name="Freeform 9"/>
            <p:cNvSpPr/>
            <p:nvPr/>
          </p:nvSpPr>
          <p:spPr>
            <a:xfrm>
              <a:off x="0" y="0"/>
              <a:ext cx="8229600" cy="730250"/>
            </a:xfrm>
            <a:custGeom>
              <a:avLst/>
              <a:gdLst/>
              <a:ahLst/>
              <a:cxnLst/>
              <a:rect l="l" t="t" r="r" b="b"/>
              <a:pathLst>
                <a:path w="8229600" h="730250">
                  <a:moveTo>
                    <a:pt x="0" y="0"/>
                  </a:moveTo>
                  <a:lnTo>
                    <a:pt x="8229600" y="0"/>
                  </a:lnTo>
                  <a:lnTo>
                    <a:pt x="8229600" y="730250"/>
                  </a:lnTo>
                  <a:lnTo>
                    <a:pt x="0" y="730250"/>
                  </a:lnTo>
                  <a:close/>
                </a:path>
              </a:pathLst>
            </a:custGeom>
            <a:blipFill>
              <a:blip r:embed="rId3">
                <a:alphaModFix amt="0"/>
              </a:blip>
              <a:stretch>
                <a:fillRect t="-169587" b="-169587"/>
              </a:stretch>
            </a:blipFill>
          </p:spPr>
          <p:txBody>
            <a:bodyPr/>
            <a:lstStyle/>
            <a:p>
              <a:endParaRPr lang="de-DE"/>
            </a:p>
          </p:txBody>
        </p:sp>
        <p:sp>
          <p:nvSpPr>
            <p:cNvPr id="10" name="TextBox 10"/>
            <p:cNvSpPr txBox="1"/>
            <p:nvPr/>
          </p:nvSpPr>
          <p:spPr>
            <a:xfrm>
              <a:off x="0" y="0"/>
              <a:ext cx="8229600" cy="730250"/>
            </a:xfrm>
            <a:prstGeom prst="rect">
              <a:avLst/>
            </a:prstGeom>
          </p:spPr>
          <p:txBody>
            <a:bodyPr lIns="0" tIns="0" rIns="0" bIns="0" rtlCol="0" anchor="ctr"/>
            <a:lstStyle/>
            <a:p>
              <a:pPr>
                <a:lnSpc>
                  <a:spcPts val="2160"/>
                </a:lnSpc>
              </a:pPr>
              <a:r>
                <a:rPr lang="en-US" dirty="0">
                  <a:solidFill>
                    <a:srgbClr val="9D9FA2"/>
                  </a:solidFill>
                  <a:latin typeface="DM Sans"/>
                  <a:ea typeface="DM Sans"/>
                  <a:cs typeface="DM Sans"/>
                  <a:sym typeface="DM Sans"/>
                </a:rPr>
                <a:t>Think</a:t>
              </a:r>
              <a:endParaRPr lang="en-US" sz="1800" dirty="0">
                <a:solidFill>
                  <a:srgbClr val="9D9FA2"/>
                </a:solidFill>
                <a:latin typeface="DM Sans"/>
                <a:ea typeface="DM Sans"/>
                <a:cs typeface="DM Sans"/>
                <a:sym typeface="DM Sans"/>
              </a:endParaRPr>
            </a:p>
          </p:txBody>
        </p:sp>
      </p:grpSp>
      <p:grpSp>
        <p:nvGrpSpPr>
          <p:cNvPr id="11" name="Group 11"/>
          <p:cNvGrpSpPr/>
          <p:nvPr/>
        </p:nvGrpSpPr>
        <p:grpSpPr>
          <a:xfrm>
            <a:off x="16703011" y="9534525"/>
            <a:ext cx="865918" cy="547688"/>
            <a:chOff x="0" y="0"/>
            <a:chExt cx="1154557" cy="730250"/>
          </a:xfrm>
        </p:grpSpPr>
        <p:sp>
          <p:nvSpPr>
            <p:cNvPr id="12" name="Freeform 12"/>
            <p:cNvSpPr/>
            <p:nvPr/>
          </p:nvSpPr>
          <p:spPr>
            <a:xfrm>
              <a:off x="0" y="0"/>
              <a:ext cx="1154560" cy="730250"/>
            </a:xfrm>
            <a:custGeom>
              <a:avLst/>
              <a:gdLst/>
              <a:ahLst/>
              <a:cxnLst/>
              <a:rect l="l" t="t" r="r" b="b"/>
              <a:pathLst>
                <a:path w="1154560" h="730250">
                  <a:moveTo>
                    <a:pt x="0" y="0"/>
                  </a:moveTo>
                  <a:lnTo>
                    <a:pt x="1154560" y="0"/>
                  </a:lnTo>
                  <a:lnTo>
                    <a:pt x="1154560" y="730250"/>
                  </a:lnTo>
                  <a:lnTo>
                    <a:pt x="0" y="730250"/>
                  </a:lnTo>
                  <a:close/>
                </a:path>
              </a:pathLst>
            </a:custGeom>
            <a:blipFill>
              <a:blip r:embed="rId3">
                <a:alphaModFix amt="0"/>
              </a:blip>
              <a:stretch>
                <a:fillRect l="-31151" r="-31150"/>
              </a:stretch>
            </a:blipFill>
          </p:spPr>
          <p:txBody>
            <a:bodyPr/>
            <a:lstStyle/>
            <a:p>
              <a:endParaRPr lang="de-DE"/>
            </a:p>
          </p:txBody>
        </p:sp>
        <p:sp>
          <p:nvSpPr>
            <p:cNvPr id="13" name="TextBox 13"/>
            <p:cNvSpPr txBox="1"/>
            <p:nvPr/>
          </p:nvSpPr>
          <p:spPr>
            <a:xfrm>
              <a:off x="0" y="0"/>
              <a:ext cx="1154557" cy="730250"/>
            </a:xfrm>
            <a:prstGeom prst="rect">
              <a:avLst/>
            </a:prstGeom>
          </p:spPr>
          <p:txBody>
            <a:bodyPr lIns="0" tIns="0" rIns="0" bIns="0" rtlCol="0" anchor="ctr"/>
            <a:lstStyle/>
            <a:p>
              <a:pPr algn="r">
                <a:lnSpc>
                  <a:spcPts val="2160"/>
                </a:lnSpc>
              </a:pPr>
              <a:r>
                <a:rPr lang="en-US" sz="1800">
                  <a:solidFill>
                    <a:srgbClr val="9D9FA2"/>
                  </a:solidFill>
                  <a:latin typeface="DM Sans"/>
                  <a:ea typeface="DM Sans"/>
                  <a:cs typeface="DM Sans"/>
                  <a:sym typeface="DM Sans"/>
                </a:rPr>
                <a:t>3</a:t>
              </a:r>
            </a:p>
          </p:txBody>
        </p:sp>
      </p:grpSp>
      <p:sp>
        <p:nvSpPr>
          <p:cNvPr id="15" name="TextBox 15"/>
          <p:cNvSpPr txBox="1"/>
          <p:nvPr/>
        </p:nvSpPr>
        <p:spPr>
          <a:xfrm>
            <a:off x="702488" y="650557"/>
            <a:ext cx="10404119" cy="673227"/>
          </a:xfrm>
          <a:prstGeom prst="rect">
            <a:avLst/>
          </a:prstGeom>
        </p:spPr>
        <p:txBody>
          <a:bodyPr lIns="0" tIns="0" rIns="0" bIns="0" rtlCol="0" anchor="t">
            <a:spAutoFit/>
          </a:bodyPr>
          <a:lstStyle/>
          <a:p>
            <a:pPr algn="l">
              <a:lnSpc>
                <a:spcPts val="5184"/>
              </a:lnSpc>
            </a:pPr>
            <a:r>
              <a:rPr lang="en-US" sz="4800" b="1" dirty="0">
                <a:solidFill>
                  <a:srgbClr val="2976BC"/>
                </a:solidFill>
                <a:latin typeface="DM Sans Bold"/>
                <a:ea typeface="DM Sans Bold"/>
                <a:cs typeface="DM Sans Bold"/>
                <a:sym typeface="DM Sans Bold"/>
              </a:rPr>
              <a:t>Obtained results (the impact)</a:t>
            </a:r>
          </a:p>
        </p:txBody>
      </p:sp>
      <p:pic>
        <p:nvPicPr>
          <p:cNvPr id="17" name="Grafik 16">
            <a:extLst>
              <a:ext uri="{FF2B5EF4-FFF2-40B4-BE49-F238E27FC236}">
                <a16:creationId xmlns:a16="http://schemas.microsoft.com/office/drawing/2014/main" id="{A659DC8A-B65F-A8CF-0599-391438F489F1}"/>
              </a:ext>
            </a:extLst>
          </p:cNvPr>
          <p:cNvPicPr>
            <a:picLocks noChangeAspect="1"/>
          </p:cNvPicPr>
          <p:nvPr/>
        </p:nvPicPr>
        <p:blipFill>
          <a:blip r:embed="rId4" cstate="print">
            <a:extLst>
              <a:ext uri="{28A0092B-C50C-407E-A947-70E740481C1C}">
                <a14:useLocalDpi xmlns:a14="http://schemas.microsoft.com/office/drawing/2010/main" val="0"/>
              </a:ext>
            </a:extLst>
          </a:blip>
          <a:srcRect l="28750" t="15088" r="35395" b="20702"/>
          <a:stretch>
            <a:fillRect/>
          </a:stretch>
        </p:blipFill>
        <p:spPr>
          <a:xfrm>
            <a:off x="11211330" y="2178405"/>
            <a:ext cx="2362200" cy="2379539"/>
          </a:xfrm>
          <a:prstGeom prst="rect">
            <a:avLst/>
          </a:prstGeom>
        </p:spPr>
      </p:pic>
      <p:sp>
        <p:nvSpPr>
          <p:cNvPr id="20" name="Pfeil: nach rechts 19">
            <a:extLst>
              <a:ext uri="{FF2B5EF4-FFF2-40B4-BE49-F238E27FC236}">
                <a16:creationId xmlns:a16="http://schemas.microsoft.com/office/drawing/2014/main" id="{CB8DAF25-E2D8-4C45-2607-9023E6EBD38E}"/>
              </a:ext>
            </a:extLst>
          </p:cNvPr>
          <p:cNvSpPr/>
          <p:nvPr/>
        </p:nvSpPr>
        <p:spPr>
          <a:xfrm>
            <a:off x="13809291" y="2662296"/>
            <a:ext cx="1524000" cy="1066800"/>
          </a:xfrm>
          <a:prstGeom prst="rightArrow">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4" name="Grafik 23">
            <a:extLst>
              <a:ext uri="{FF2B5EF4-FFF2-40B4-BE49-F238E27FC236}">
                <a16:creationId xmlns:a16="http://schemas.microsoft.com/office/drawing/2014/main" id="{266DFA5E-3745-A90E-9448-232468D51269}"/>
              </a:ext>
            </a:extLst>
          </p:cNvPr>
          <p:cNvPicPr>
            <a:picLocks noChangeAspect="1"/>
          </p:cNvPicPr>
          <p:nvPr/>
        </p:nvPicPr>
        <p:blipFill>
          <a:blip r:embed="rId5"/>
          <a:stretch>
            <a:fillRect/>
          </a:stretch>
        </p:blipFill>
        <p:spPr>
          <a:xfrm rot="16200000">
            <a:off x="15576077" y="2191750"/>
            <a:ext cx="2379600" cy="2352788"/>
          </a:xfrm>
          <a:prstGeom prst="rect">
            <a:avLst/>
          </a:prstGeom>
        </p:spPr>
      </p:pic>
      <p:pic>
        <p:nvPicPr>
          <p:cNvPr id="26" name="Grafik 25">
            <a:extLst>
              <a:ext uri="{FF2B5EF4-FFF2-40B4-BE49-F238E27FC236}">
                <a16:creationId xmlns:a16="http://schemas.microsoft.com/office/drawing/2014/main" id="{447EF435-C406-7B12-12F2-E65DC85BB02B}"/>
              </a:ext>
            </a:extLst>
          </p:cNvPr>
          <p:cNvPicPr>
            <a:picLocks noChangeAspect="1"/>
          </p:cNvPicPr>
          <p:nvPr/>
        </p:nvPicPr>
        <p:blipFill>
          <a:blip r:embed="rId6"/>
          <a:stretch>
            <a:fillRect/>
          </a:stretch>
        </p:blipFill>
        <p:spPr>
          <a:xfrm>
            <a:off x="11734800" y="5223638"/>
            <a:ext cx="6207471" cy="3512621"/>
          </a:xfrm>
          <a:prstGeom prst="rect">
            <a:avLst/>
          </a:prstGeom>
        </p:spPr>
      </p:pic>
      <p:sp>
        <p:nvSpPr>
          <p:cNvPr id="27" name="Textfeld 26">
            <a:extLst>
              <a:ext uri="{FF2B5EF4-FFF2-40B4-BE49-F238E27FC236}">
                <a16:creationId xmlns:a16="http://schemas.microsoft.com/office/drawing/2014/main" id="{2FD0B39E-63E5-EC88-0981-372F7F10513C}"/>
              </a:ext>
            </a:extLst>
          </p:cNvPr>
          <p:cNvSpPr txBox="1"/>
          <p:nvPr/>
        </p:nvSpPr>
        <p:spPr>
          <a:xfrm>
            <a:off x="11064743" y="4700154"/>
            <a:ext cx="7205114" cy="400110"/>
          </a:xfrm>
          <a:prstGeom prst="rect">
            <a:avLst/>
          </a:prstGeom>
          <a:noFill/>
        </p:spPr>
        <p:txBody>
          <a:bodyPr wrap="none" rtlCol="0">
            <a:spAutoFit/>
          </a:bodyPr>
          <a:lstStyle/>
          <a:p>
            <a:r>
              <a:rPr lang="de-DE" sz="2000" dirty="0"/>
              <a:t>Fig.: </a:t>
            </a:r>
            <a:r>
              <a:rPr lang="en-US" sz="2000" noProof="0" dirty="0"/>
              <a:t>Macro images of the uncoated Ni felt and metal-coated Ni felt.</a:t>
            </a:r>
            <a:endParaRPr lang="de-DE" sz="2000" dirty="0"/>
          </a:p>
        </p:txBody>
      </p:sp>
      <p:sp>
        <p:nvSpPr>
          <p:cNvPr id="29" name="Textfeld 28">
            <a:extLst>
              <a:ext uri="{FF2B5EF4-FFF2-40B4-BE49-F238E27FC236}">
                <a16:creationId xmlns:a16="http://schemas.microsoft.com/office/drawing/2014/main" id="{8965BAED-3853-6E3D-5774-29F605CF5091}"/>
              </a:ext>
            </a:extLst>
          </p:cNvPr>
          <p:cNvSpPr txBox="1"/>
          <p:nvPr/>
        </p:nvSpPr>
        <p:spPr>
          <a:xfrm>
            <a:off x="11688976" y="8647832"/>
            <a:ext cx="6253295" cy="707886"/>
          </a:xfrm>
          <a:prstGeom prst="rect">
            <a:avLst/>
          </a:prstGeom>
          <a:noFill/>
        </p:spPr>
        <p:txBody>
          <a:bodyPr wrap="square" rtlCol="0">
            <a:spAutoFit/>
          </a:bodyPr>
          <a:lstStyle/>
          <a:p>
            <a:r>
              <a:rPr lang="de-DE" sz="2000" dirty="0"/>
              <a:t>Fig.: </a:t>
            </a:r>
            <a:r>
              <a:rPr lang="en-US" sz="2000" noProof="0" dirty="0"/>
              <a:t>OER overpotential-time curve of uncoated and of coated Ni felt.</a:t>
            </a:r>
            <a:endParaRPr lang="de-DE"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366839" y="204787"/>
            <a:ext cx="2672344" cy="1319517"/>
            <a:chOff x="0" y="0"/>
            <a:chExt cx="3563125" cy="1759356"/>
          </a:xfrm>
        </p:grpSpPr>
        <p:sp>
          <p:nvSpPr>
            <p:cNvPr id="3" name="Freeform 3" descr="A logo with a black background  Description automatically generated"/>
            <p:cNvSpPr/>
            <p:nvPr/>
          </p:nvSpPr>
          <p:spPr>
            <a:xfrm>
              <a:off x="0" y="0"/>
              <a:ext cx="3563112" cy="1759331"/>
            </a:xfrm>
            <a:custGeom>
              <a:avLst/>
              <a:gdLst/>
              <a:ahLst/>
              <a:cxnLst/>
              <a:rect l="l" t="t" r="r" b="b"/>
              <a:pathLst>
                <a:path w="3563112" h="1759331">
                  <a:moveTo>
                    <a:pt x="0" y="0"/>
                  </a:moveTo>
                  <a:lnTo>
                    <a:pt x="3563112" y="0"/>
                  </a:lnTo>
                  <a:lnTo>
                    <a:pt x="3563112" y="1759331"/>
                  </a:lnTo>
                  <a:lnTo>
                    <a:pt x="0" y="1759331"/>
                  </a:lnTo>
                  <a:lnTo>
                    <a:pt x="0" y="0"/>
                  </a:lnTo>
                  <a:close/>
                </a:path>
              </a:pathLst>
            </a:custGeom>
            <a:blipFill>
              <a:blip r:embed="rId3"/>
              <a:stretch>
                <a:fillRect b="-1"/>
              </a:stretch>
            </a:blipFill>
          </p:spPr>
          <p:txBody>
            <a:bodyPr/>
            <a:lstStyle/>
            <a:p>
              <a:endParaRPr lang="de-DE"/>
            </a:p>
          </p:txBody>
        </p:sp>
      </p:grpSp>
      <p:sp>
        <p:nvSpPr>
          <p:cNvPr id="4" name="TextBox 4"/>
          <p:cNvSpPr txBox="1"/>
          <p:nvPr/>
        </p:nvSpPr>
        <p:spPr>
          <a:xfrm>
            <a:off x="702488" y="650557"/>
            <a:ext cx="10404119" cy="1098852"/>
          </a:xfrm>
          <a:prstGeom prst="rect">
            <a:avLst/>
          </a:prstGeom>
        </p:spPr>
        <p:txBody>
          <a:bodyPr lIns="0" tIns="0" rIns="0" bIns="0" rtlCol="0" anchor="t">
            <a:spAutoFit/>
          </a:bodyPr>
          <a:lstStyle/>
          <a:p>
            <a:pPr algn="l">
              <a:lnSpc>
                <a:spcPts val="5184"/>
              </a:lnSpc>
            </a:pPr>
            <a:r>
              <a:rPr lang="en-US" sz="4800" b="1">
                <a:solidFill>
                  <a:srgbClr val="2976BC"/>
                </a:solidFill>
                <a:latin typeface="DM Sans Bold"/>
                <a:ea typeface="DM Sans Bold"/>
                <a:cs typeface="DM Sans Bold"/>
                <a:sym typeface="DM Sans Bold"/>
              </a:rPr>
              <a:t>Conclusions</a:t>
            </a:r>
          </a:p>
        </p:txBody>
      </p:sp>
      <p:sp>
        <p:nvSpPr>
          <p:cNvPr id="5" name="TextBox 5"/>
          <p:cNvSpPr txBox="1"/>
          <p:nvPr/>
        </p:nvSpPr>
        <p:spPr>
          <a:xfrm>
            <a:off x="702487" y="2831783"/>
            <a:ext cx="9499825" cy="5769465"/>
          </a:xfrm>
          <a:prstGeom prst="rect">
            <a:avLst/>
          </a:prstGeom>
        </p:spPr>
        <p:txBody>
          <a:bodyPr wrap="square" lIns="0" tIns="0" rIns="0" bIns="0" rtlCol="0" anchor="t">
            <a:spAutoFit/>
          </a:bodyPr>
          <a:lstStyle/>
          <a:p>
            <a:pPr marL="678656" lvl="1" indent="-339328" algn="l">
              <a:lnSpc>
                <a:spcPts val="4050"/>
              </a:lnSpc>
              <a:buFont typeface="Arial"/>
              <a:buChar char="•"/>
            </a:pPr>
            <a:r>
              <a:rPr lang="en-US" sz="3200" dirty="0" err="1">
                <a:solidFill>
                  <a:srgbClr val="74777B"/>
                </a:solidFill>
                <a:latin typeface="DM Sans"/>
                <a:ea typeface="DM Sans"/>
                <a:cs typeface="DM Sans"/>
                <a:sym typeface="DM Sans"/>
              </a:rPr>
              <a:t>Matteco</a:t>
            </a:r>
            <a:r>
              <a:rPr lang="en-US" sz="3200" dirty="0">
                <a:solidFill>
                  <a:srgbClr val="74777B"/>
                </a:solidFill>
                <a:latin typeface="DM Sans"/>
                <a:ea typeface="DM Sans"/>
                <a:cs typeface="DM Sans"/>
                <a:sym typeface="DM Sans"/>
              </a:rPr>
              <a:t> and </a:t>
            </a:r>
            <a:r>
              <a:rPr lang="en-US" sz="3200" dirty="0" err="1">
                <a:solidFill>
                  <a:srgbClr val="74777B"/>
                </a:solidFill>
                <a:latin typeface="DM Sans"/>
                <a:ea typeface="DM Sans"/>
                <a:cs typeface="DM Sans"/>
                <a:sym typeface="DM Sans"/>
              </a:rPr>
              <a:t>Fh</a:t>
            </a:r>
            <a:r>
              <a:rPr lang="en-US" sz="3200" dirty="0">
                <a:solidFill>
                  <a:srgbClr val="74777B"/>
                </a:solidFill>
                <a:latin typeface="DM Sans"/>
                <a:ea typeface="DM Sans"/>
                <a:cs typeface="DM Sans"/>
                <a:sym typeface="DM Sans"/>
              </a:rPr>
              <a:t> IFAM has developed successfully a scalable coating process of Ni felts with a metal containing polymer binder. </a:t>
            </a:r>
          </a:p>
          <a:p>
            <a:pPr marL="678656" lvl="1" indent="-339328" algn="l">
              <a:lnSpc>
                <a:spcPts val="4050"/>
              </a:lnSpc>
              <a:buFont typeface="Arial"/>
              <a:buChar char="•"/>
            </a:pPr>
            <a:r>
              <a:rPr lang="en-US" sz="3200" dirty="0">
                <a:solidFill>
                  <a:srgbClr val="74777B"/>
                </a:solidFill>
                <a:latin typeface="DM Sans"/>
                <a:ea typeface="DM Sans"/>
                <a:cs typeface="DM Sans"/>
                <a:sym typeface="DM Sans"/>
              </a:rPr>
              <a:t>The stable OER overpotential of the coated felt is more than 100 mV lower than that of the uncoated sample. It can be concluded that the coating leads to an improved OER activity.</a:t>
            </a:r>
          </a:p>
          <a:p>
            <a:pPr marL="678656" lvl="1" indent="-339328" algn="l">
              <a:lnSpc>
                <a:spcPts val="4050"/>
              </a:lnSpc>
              <a:buFont typeface="Arial"/>
              <a:buChar char="•"/>
            </a:pPr>
            <a:r>
              <a:rPr lang="en-US" sz="3200" dirty="0">
                <a:solidFill>
                  <a:srgbClr val="74777B"/>
                </a:solidFill>
                <a:latin typeface="DM Sans"/>
                <a:ea typeface="DM Sans"/>
                <a:cs typeface="DM Sans"/>
                <a:sym typeface="DM Sans"/>
              </a:rPr>
              <a:t>The development of a long-term stable, high active and scalable anode route reduces significantly the OPEX cost of industrial alkaline </a:t>
            </a:r>
            <a:r>
              <a:rPr lang="en-US" sz="3200" dirty="0" err="1">
                <a:solidFill>
                  <a:srgbClr val="74777B"/>
                </a:solidFill>
                <a:latin typeface="DM Sans"/>
                <a:ea typeface="DM Sans"/>
                <a:cs typeface="DM Sans"/>
                <a:sym typeface="DM Sans"/>
              </a:rPr>
              <a:t>electrolysers</a:t>
            </a:r>
            <a:r>
              <a:rPr lang="en-US" sz="3200" dirty="0">
                <a:solidFill>
                  <a:srgbClr val="74777B"/>
                </a:solidFill>
                <a:latin typeface="DM Sans"/>
                <a:ea typeface="DM Sans"/>
                <a:cs typeface="DM Sans"/>
                <a:sym typeface="DM Sans"/>
              </a:rPr>
              <a:t>. </a:t>
            </a:r>
            <a:endParaRPr lang="en-US" sz="3750" dirty="0">
              <a:solidFill>
                <a:srgbClr val="74777B"/>
              </a:solidFill>
              <a:latin typeface="DM Sans"/>
              <a:ea typeface="DM Sans"/>
              <a:cs typeface="DM Sans"/>
              <a:sym typeface="DM Sans"/>
            </a:endParaRPr>
          </a:p>
        </p:txBody>
      </p:sp>
      <p:grpSp>
        <p:nvGrpSpPr>
          <p:cNvPr id="6" name="Group 6"/>
          <p:cNvGrpSpPr/>
          <p:nvPr/>
        </p:nvGrpSpPr>
        <p:grpSpPr>
          <a:xfrm>
            <a:off x="611048" y="9534525"/>
            <a:ext cx="1730016" cy="547688"/>
            <a:chOff x="0" y="0"/>
            <a:chExt cx="2306688" cy="730250"/>
          </a:xfrm>
        </p:grpSpPr>
        <p:sp>
          <p:nvSpPr>
            <p:cNvPr id="7" name="Freeform 7"/>
            <p:cNvSpPr/>
            <p:nvPr/>
          </p:nvSpPr>
          <p:spPr>
            <a:xfrm>
              <a:off x="0" y="0"/>
              <a:ext cx="2306688" cy="730250"/>
            </a:xfrm>
            <a:custGeom>
              <a:avLst/>
              <a:gdLst/>
              <a:ahLst/>
              <a:cxnLst/>
              <a:rect l="l" t="t" r="r" b="b"/>
              <a:pathLst>
                <a:path w="2306688" h="730250">
                  <a:moveTo>
                    <a:pt x="0" y="0"/>
                  </a:moveTo>
                  <a:lnTo>
                    <a:pt x="2306688" y="0"/>
                  </a:lnTo>
                  <a:lnTo>
                    <a:pt x="2306688" y="730250"/>
                  </a:lnTo>
                  <a:lnTo>
                    <a:pt x="0" y="730250"/>
                  </a:lnTo>
                  <a:close/>
                </a:path>
              </a:pathLst>
            </a:custGeom>
            <a:blipFill>
              <a:blip r:embed="rId4">
                <a:alphaModFix amt="0"/>
              </a:blip>
              <a:stretch>
                <a:fillRect t="-11548" b="-11548"/>
              </a:stretch>
            </a:blipFill>
          </p:spPr>
          <p:txBody>
            <a:bodyPr/>
            <a:lstStyle/>
            <a:p>
              <a:endParaRPr lang="de-DE"/>
            </a:p>
          </p:txBody>
        </p:sp>
        <p:sp>
          <p:nvSpPr>
            <p:cNvPr id="8" name="TextBox 8"/>
            <p:cNvSpPr txBox="1"/>
            <p:nvPr/>
          </p:nvSpPr>
          <p:spPr>
            <a:xfrm>
              <a:off x="0" y="0"/>
              <a:ext cx="2306688" cy="730250"/>
            </a:xfrm>
            <a:prstGeom prst="rect">
              <a:avLst/>
            </a:prstGeom>
          </p:spPr>
          <p:txBody>
            <a:bodyPr lIns="0" tIns="0" rIns="0" bIns="0" rtlCol="0" anchor="ctr"/>
            <a:lstStyle/>
            <a:p>
              <a:pPr algn="l">
                <a:lnSpc>
                  <a:spcPts val="2160"/>
                </a:lnSpc>
              </a:pPr>
              <a:r>
                <a:rPr lang="en-US" sz="1800">
                  <a:solidFill>
                    <a:srgbClr val="9D9FA2"/>
                  </a:solidFill>
                  <a:latin typeface="DM Sans"/>
                  <a:ea typeface="DM Sans"/>
                  <a:cs typeface="DM Sans"/>
                  <a:sym typeface="DM Sans"/>
                </a:rPr>
                <a:t>13/04/2026</a:t>
              </a:r>
            </a:p>
          </p:txBody>
        </p:sp>
      </p:grpSp>
      <p:grpSp>
        <p:nvGrpSpPr>
          <p:cNvPr id="9" name="Group 9"/>
          <p:cNvGrpSpPr/>
          <p:nvPr/>
        </p:nvGrpSpPr>
        <p:grpSpPr>
          <a:xfrm>
            <a:off x="2370268" y="9534525"/>
            <a:ext cx="6172200" cy="547688"/>
            <a:chOff x="0" y="0"/>
            <a:chExt cx="8229600" cy="730250"/>
          </a:xfrm>
        </p:grpSpPr>
        <p:sp>
          <p:nvSpPr>
            <p:cNvPr id="10" name="Freeform 10"/>
            <p:cNvSpPr/>
            <p:nvPr/>
          </p:nvSpPr>
          <p:spPr>
            <a:xfrm>
              <a:off x="0" y="0"/>
              <a:ext cx="8229600" cy="730250"/>
            </a:xfrm>
            <a:custGeom>
              <a:avLst/>
              <a:gdLst/>
              <a:ahLst/>
              <a:cxnLst/>
              <a:rect l="l" t="t" r="r" b="b"/>
              <a:pathLst>
                <a:path w="8229600" h="730250">
                  <a:moveTo>
                    <a:pt x="0" y="0"/>
                  </a:moveTo>
                  <a:lnTo>
                    <a:pt x="8229600" y="0"/>
                  </a:lnTo>
                  <a:lnTo>
                    <a:pt x="8229600" y="730250"/>
                  </a:lnTo>
                  <a:lnTo>
                    <a:pt x="0" y="730250"/>
                  </a:lnTo>
                  <a:close/>
                </a:path>
              </a:pathLst>
            </a:custGeom>
            <a:blipFill>
              <a:blip r:embed="rId4">
                <a:alphaModFix amt="0"/>
              </a:blip>
              <a:stretch>
                <a:fillRect t="-169587" b="-169587"/>
              </a:stretch>
            </a:blipFill>
          </p:spPr>
          <p:txBody>
            <a:bodyPr/>
            <a:lstStyle/>
            <a:p>
              <a:endParaRPr lang="de-DE"/>
            </a:p>
          </p:txBody>
        </p:sp>
        <p:sp>
          <p:nvSpPr>
            <p:cNvPr id="11" name="TextBox 11"/>
            <p:cNvSpPr txBox="1"/>
            <p:nvPr/>
          </p:nvSpPr>
          <p:spPr>
            <a:xfrm>
              <a:off x="0" y="0"/>
              <a:ext cx="8229600" cy="730250"/>
            </a:xfrm>
            <a:prstGeom prst="rect">
              <a:avLst/>
            </a:prstGeom>
          </p:spPr>
          <p:txBody>
            <a:bodyPr lIns="0" tIns="0" rIns="0" bIns="0" rtlCol="0" anchor="ctr"/>
            <a:lstStyle/>
            <a:p>
              <a:pPr>
                <a:lnSpc>
                  <a:spcPts val="2160"/>
                </a:lnSpc>
              </a:pPr>
              <a:r>
                <a:rPr lang="en-US" dirty="0">
                  <a:solidFill>
                    <a:srgbClr val="9D9FA2"/>
                  </a:solidFill>
                  <a:latin typeface="DM Sans"/>
                  <a:ea typeface="DM Sans"/>
                  <a:cs typeface="DM Sans"/>
                  <a:sym typeface="DM Sans"/>
                </a:rPr>
                <a:t>Think</a:t>
              </a:r>
              <a:endParaRPr lang="en-US" sz="1800" dirty="0">
                <a:solidFill>
                  <a:srgbClr val="9D9FA2"/>
                </a:solidFill>
                <a:latin typeface="DM Sans"/>
                <a:ea typeface="DM Sans"/>
                <a:cs typeface="DM Sans"/>
                <a:sym typeface="DM Sans"/>
              </a:endParaRPr>
            </a:p>
          </p:txBody>
        </p:sp>
      </p:grpSp>
      <p:grpSp>
        <p:nvGrpSpPr>
          <p:cNvPr id="12" name="Group 12"/>
          <p:cNvGrpSpPr/>
          <p:nvPr/>
        </p:nvGrpSpPr>
        <p:grpSpPr>
          <a:xfrm>
            <a:off x="16703011" y="9534525"/>
            <a:ext cx="865918" cy="547688"/>
            <a:chOff x="0" y="0"/>
            <a:chExt cx="1154557" cy="730250"/>
          </a:xfrm>
        </p:grpSpPr>
        <p:sp>
          <p:nvSpPr>
            <p:cNvPr id="13" name="Freeform 13"/>
            <p:cNvSpPr/>
            <p:nvPr/>
          </p:nvSpPr>
          <p:spPr>
            <a:xfrm>
              <a:off x="0" y="0"/>
              <a:ext cx="1154560" cy="730250"/>
            </a:xfrm>
            <a:custGeom>
              <a:avLst/>
              <a:gdLst/>
              <a:ahLst/>
              <a:cxnLst/>
              <a:rect l="l" t="t" r="r" b="b"/>
              <a:pathLst>
                <a:path w="1154560" h="730250">
                  <a:moveTo>
                    <a:pt x="0" y="0"/>
                  </a:moveTo>
                  <a:lnTo>
                    <a:pt x="1154560" y="0"/>
                  </a:lnTo>
                  <a:lnTo>
                    <a:pt x="1154560" y="730250"/>
                  </a:lnTo>
                  <a:lnTo>
                    <a:pt x="0" y="730250"/>
                  </a:lnTo>
                  <a:close/>
                </a:path>
              </a:pathLst>
            </a:custGeom>
            <a:blipFill>
              <a:blip r:embed="rId4">
                <a:alphaModFix amt="0"/>
              </a:blip>
              <a:stretch>
                <a:fillRect l="-31151" r="-31150"/>
              </a:stretch>
            </a:blipFill>
          </p:spPr>
          <p:txBody>
            <a:bodyPr/>
            <a:lstStyle/>
            <a:p>
              <a:endParaRPr lang="de-DE"/>
            </a:p>
          </p:txBody>
        </p:sp>
        <p:sp>
          <p:nvSpPr>
            <p:cNvPr id="14" name="TextBox 14"/>
            <p:cNvSpPr txBox="1"/>
            <p:nvPr/>
          </p:nvSpPr>
          <p:spPr>
            <a:xfrm>
              <a:off x="0" y="0"/>
              <a:ext cx="1154557" cy="730250"/>
            </a:xfrm>
            <a:prstGeom prst="rect">
              <a:avLst/>
            </a:prstGeom>
          </p:spPr>
          <p:txBody>
            <a:bodyPr lIns="0" tIns="0" rIns="0" bIns="0" rtlCol="0" anchor="ctr"/>
            <a:lstStyle/>
            <a:p>
              <a:pPr algn="r">
                <a:lnSpc>
                  <a:spcPts val="2160"/>
                </a:lnSpc>
              </a:pPr>
              <a:r>
                <a:rPr lang="en-US" sz="1800">
                  <a:solidFill>
                    <a:srgbClr val="9D9FA2"/>
                  </a:solidFill>
                  <a:latin typeface="DM Sans"/>
                  <a:ea typeface="DM Sans"/>
                  <a:cs typeface="DM Sans"/>
                  <a:sym typeface="DM Sans"/>
                </a:rPr>
                <a:t>5</a:t>
              </a:r>
            </a:p>
          </p:txBody>
        </p:sp>
      </p:grpSp>
      <p:pic>
        <p:nvPicPr>
          <p:cNvPr id="16" name="Grafik 15">
            <a:extLst>
              <a:ext uri="{FF2B5EF4-FFF2-40B4-BE49-F238E27FC236}">
                <a16:creationId xmlns:a16="http://schemas.microsoft.com/office/drawing/2014/main" id="{756778C7-8D23-7564-19DE-A6B374FADC1B}"/>
              </a:ext>
            </a:extLst>
          </p:cNvPr>
          <p:cNvPicPr>
            <a:picLocks noChangeAspect="1"/>
          </p:cNvPicPr>
          <p:nvPr/>
        </p:nvPicPr>
        <p:blipFill>
          <a:blip r:embed="rId5"/>
          <a:stretch>
            <a:fillRect/>
          </a:stretch>
        </p:blipFill>
        <p:spPr>
          <a:xfrm>
            <a:off x="12218213" y="1160652"/>
            <a:ext cx="3200400" cy="2148583"/>
          </a:xfrm>
          <a:prstGeom prst="rect">
            <a:avLst/>
          </a:prstGeom>
        </p:spPr>
      </p:pic>
      <p:pic>
        <p:nvPicPr>
          <p:cNvPr id="18" name="Grafik 17">
            <a:extLst>
              <a:ext uri="{FF2B5EF4-FFF2-40B4-BE49-F238E27FC236}">
                <a16:creationId xmlns:a16="http://schemas.microsoft.com/office/drawing/2014/main" id="{AC1EB4E8-AB45-803E-F2B0-6520B3C0EEC4}"/>
              </a:ext>
            </a:extLst>
          </p:cNvPr>
          <p:cNvPicPr>
            <a:picLocks noChangeAspect="1"/>
          </p:cNvPicPr>
          <p:nvPr/>
        </p:nvPicPr>
        <p:blipFill>
          <a:blip r:embed="rId6" cstate="print">
            <a:extLst>
              <a:ext uri="{28A0092B-C50C-407E-A947-70E740481C1C}">
                <a14:useLocalDpi xmlns:a14="http://schemas.microsoft.com/office/drawing/2010/main" val="0"/>
              </a:ext>
            </a:extLst>
          </a:blip>
          <a:srcRect l="28750" t="15088" r="35395" b="20702"/>
          <a:stretch>
            <a:fillRect/>
          </a:stretch>
        </p:blipFill>
        <p:spPr>
          <a:xfrm>
            <a:off x="10306052" y="3363040"/>
            <a:ext cx="2362200" cy="2379539"/>
          </a:xfrm>
          <a:prstGeom prst="rect">
            <a:avLst/>
          </a:prstGeom>
        </p:spPr>
      </p:pic>
      <p:sp>
        <p:nvSpPr>
          <p:cNvPr id="20" name="Pfeil: nach rechts 19">
            <a:extLst>
              <a:ext uri="{FF2B5EF4-FFF2-40B4-BE49-F238E27FC236}">
                <a16:creationId xmlns:a16="http://schemas.microsoft.com/office/drawing/2014/main" id="{2F58DA87-F787-7908-B0FB-69AEFF455D5A}"/>
              </a:ext>
            </a:extLst>
          </p:cNvPr>
          <p:cNvSpPr/>
          <p:nvPr/>
        </p:nvSpPr>
        <p:spPr>
          <a:xfrm rot="5400000">
            <a:off x="15634996" y="5644425"/>
            <a:ext cx="674116" cy="1066800"/>
          </a:xfrm>
          <a:prstGeom prst="rightArrow">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2" name="Grafik 21">
            <a:extLst>
              <a:ext uri="{FF2B5EF4-FFF2-40B4-BE49-F238E27FC236}">
                <a16:creationId xmlns:a16="http://schemas.microsoft.com/office/drawing/2014/main" id="{69B40384-1E36-66A0-B31F-AE50C8508C30}"/>
              </a:ext>
            </a:extLst>
          </p:cNvPr>
          <p:cNvPicPr>
            <a:picLocks noChangeAspect="1"/>
          </p:cNvPicPr>
          <p:nvPr/>
        </p:nvPicPr>
        <p:blipFill>
          <a:blip r:embed="rId7"/>
          <a:stretch>
            <a:fillRect/>
          </a:stretch>
        </p:blipFill>
        <p:spPr>
          <a:xfrm rot="16200000">
            <a:off x="14670799" y="3376385"/>
            <a:ext cx="2379600" cy="2352788"/>
          </a:xfrm>
          <a:prstGeom prst="rect">
            <a:avLst/>
          </a:prstGeom>
        </p:spPr>
      </p:pic>
      <p:sp>
        <p:nvSpPr>
          <p:cNvPr id="23" name="Pfeil: gebogen 22">
            <a:extLst>
              <a:ext uri="{FF2B5EF4-FFF2-40B4-BE49-F238E27FC236}">
                <a16:creationId xmlns:a16="http://schemas.microsoft.com/office/drawing/2014/main" id="{77A5DBBD-EC35-ED19-CBEA-2BF5703EA136}"/>
              </a:ext>
            </a:extLst>
          </p:cNvPr>
          <p:cNvSpPr/>
          <p:nvPr/>
        </p:nvSpPr>
        <p:spPr>
          <a:xfrm>
            <a:off x="10953751" y="1820735"/>
            <a:ext cx="1264461" cy="1317411"/>
          </a:xfrm>
          <a:prstGeom prst="bentArrow">
            <a:avLst>
              <a:gd name="adj1" fmla="val 25000"/>
              <a:gd name="adj2" fmla="val 25640"/>
              <a:gd name="adj3" fmla="val 25000"/>
              <a:gd name="adj4" fmla="val 42471"/>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25" name="Pfeil: gebogen 24">
            <a:extLst>
              <a:ext uri="{FF2B5EF4-FFF2-40B4-BE49-F238E27FC236}">
                <a16:creationId xmlns:a16="http://schemas.microsoft.com/office/drawing/2014/main" id="{99FDA5BB-7D20-8AF2-FC40-0C40056467E2}"/>
              </a:ext>
            </a:extLst>
          </p:cNvPr>
          <p:cNvSpPr/>
          <p:nvPr/>
        </p:nvSpPr>
        <p:spPr>
          <a:xfrm rot="5400000">
            <a:off x="15412105" y="1820734"/>
            <a:ext cx="1264461" cy="1317411"/>
          </a:xfrm>
          <a:prstGeom prst="bentArrow">
            <a:avLst>
              <a:gd name="adj1" fmla="val 25000"/>
              <a:gd name="adj2" fmla="val 25640"/>
              <a:gd name="adj3" fmla="val 25000"/>
              <a:gd name="adj4" fmla="val 42471"/>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pic>
        <p:nvPicPr>
          <p:cNvPr id="27" name="Grafik 26">
            <a:extLst>
              <a:ext uri="{FF2B5EF4-FFF2-40B4-BE49-F238E27FC236}">
                <a16:creationId xmlns:a16="http://schemas.microsoft.com/office/drawing/2014/main" id="{7E2046FD-494A-BB44-0167-CE21362B2865}"/>
              </a:ext>
            </a:extLst>
          </p:cNvPr>
          <p:cNvPicPr>
            <a:picLocks noChangeAspect="1"/>
          </p:cNvPicPr>
          <p:nvPr/>
        </p:nvPicPr>
        <p:blipFill>
          <a:blip r:embed="rId8"/>
          <a:stretch>
            <a:fillRect/>
          </a:stretch>
        </p:blipFill>
        <p:spPr>
          <a:xfrm>
            <a:off x="9829800" y="6819900"/>
            <a:ext cx="3512361" cy="1987539"/>
          </a:xfrm>
          <a:prstGeom prst="rect">
            <a:avLst/>
          </a:prstGeom>
        </p:spPr>
      </p:pic>
      <p:pic>
        <p:nvPicPr>
          <p:cNvPr id="29" name="Grafik 28">
            <a:extLst>
              <a:ext uri="{FF2B5EF4-FFF2-40B4-BE49-F238E27FC236}">
                <a16:creationId xmlns:a16="http://schemas.microsoft.com/office/drawing/2014/main" id="{4F527FE6-1F57-D8B0-F167-004FF62A9D91}"/>
              </a:ext>
            </a:extLst>
          </p:cNvPr>
          <p:cNvPicPr>
            <a:picLocks noChangeAspect="1"/>
          </p:cNvPicPr>
          <p:nvPr/>
        </p:nvPicPr>
        <p:blipFill>
          <a:blip r:embed="rId9"/>
          <a:stretch>
            <a:fillRect/>
          </a:stretch>
        </p:blipFill>
        <p:spPr>
          <a:xfrm>
            <a:off x="14239479" y="6819900"/>
            <a:ext cx="3579881" cy="2025747"/>
          </a:xfrm>
          <a:prstGeom prst="rect">
            <a:avLst/>
          </a:prstGeom>
        </p:spPr>
      </p:pic>
      <p:sp>
        <p:nvSpPr>
          <p:cNvPr id="31" name="Pfeil: nach rechts 30">
            <a:extLst>
              <a:ext uri="{FF2B5EF4-FFF2-40B4-BE49-F238E27FC236}">
                <a16:creationId xmlns:a16="http://schemas.microsoft.com/office/drawing/2014/main" id="{AA2A4AF3-5016-1129-6C45-D2C31DE85C78}"/>
              </a:ext>
            </a:extLst>
          </p:cNvPr>
          <p:cNvSpPr/>
          <p:nvPr/>
        </p:nvSpPr>
        <p:spPr>
          <a:xfrm rot="5400000">
            <a:off x="11083136" y="5780202"/>
            <a:ext cx="674116" cy="1066800"/>
          </a:xfrm>
          <a:prstGeom prst="rightArrow">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Textfeld 32">
            <a:extLst>
              <a:ext uri="{FF2B5EF4-FFF2-40B4-BE49-F238E27FC236}">
                <a16:creationId xmlns:a16="http://schemas.microsoft.com/office/drawing/2014/main" id="{C4160A22-529A-BD91-84BD-E26490978D2C}"/>
              </a:ext>
            </a:extLst>
          </p:cNvPr>
          <p:cNvSpPr txBox="1"/>
          <p:nvPr/>
        </p:nvSpPr>
        <p:spPr>
          <a:xfrm>
            <a:off x="9713726" y="8800247"/>
            <a:ext cx="8209373" cy="1015663"/>
          </a:xfrm>
          <a:prstGeom prst="rect">
            <a:avLst/>
          </a:prstGeom>
          <a:noFill/>
        </p:spPr>
        <p:txBody>
          <a:bodyPr wrap="square" rtlCol="0">
            <a:spAutoFit/>
          </a:bodyPr>
          <a:lstStyle/>
          <a:p>
            <a:r>
              <a:rPr lang="de-DE" sz="2000" dirty="0"/>
              <a:t>Fig.: </a:t>
            </a:r>
            <a:r>
              <a:rPr lang="en-US" sz="2000" noProof="0" dirty="0"/>
              <a:t>Summary of Think project: Successful coating of Ni felt with metal </a:t>
            </a:r>
            <a:r>
              <a:rPr lang="en-US" sz="2000" noProof="0" dirty="0" err="1"/>
              <a:t>containg</a:t>
            </a:r>
            <a:r>
              <a:rPr lang="en-US" sz="2000" noProof="0" dirty="0"/>
              <a:t> polymer binder which leads to a significant increasing OER activity of the coated Ni felt. </a:t>
            </a:r>
            <a:endParaRPr lang="de-DE" sz="2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descr="A close-up of a white circle  Description automatically generated"/>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a:stretch>
            </a:blipFill>
          </p:spPr>
          <p:txBody>
            <a:bodyPr/>
            <a:lstStyle/>
            <a:p>
              <a:endParaRPr lang="de-DE"/>
            </a:p>
          </p:txBody>
        </p:sp>
      </p:grpSp>
      <p:sp>
        <p:nvSpPr>
          <p:cNvPr id="4" name="TextBox 4"/>
          <p:cNvSpPr txBox="1"/>
          <p:nvPr/>
        </p:nvSpPr>
        <p:spPr>
          <a:xfrm>
            <a:off x="3730952" y="9248251"/>
            <a:ext cx="13746537" cy="677037"/>
          </a:xfrm>
          <a:prstGeom prst="rect">
            <a:avLst/>
          </a:prstGeom>
        </p:spPr>
        <p:txBody>
          <a:bodyPr lIns="0" tIns="0" rIns="0" bIns="0" rtlCol="0" anchor="t">
            <a:spAutoFit/>
          </a:bodyPr>
          <a:lstStyle/>
          <a:p>
            <a:pPr algn="l">
              <a:lnSpc>
                <a:spcPts val="1799"/>
              </a:lnSpc>
            </a:pPr>
            <a:r>
              <a:rPr lang="en-US" sz="1380" dirty="0">
                <a:solidFill>
                  <a:srgbClr val="74777B"/>
                </a:solidFill>
                <a:latin typeface="DM Sans"/>
                <a:ea typeface="DM Sans"/>
                <a:cs typeface="DM Sans"/>
                <a:sym typeface="DM Sans"/>
              </a:rPr>
              <a:t>This project has received funding from the European Union’s Horizon Europe research and innovation </a:t>
            </a:r>
            <a:r>
              <a:rPr lang="en-US" sz="1380" dirty="0" err="1">
                <a:solidFill>
                  <a:srgbClr val="74777B"/>
                </a:solidFill>
                <a:latin typeface="DM Sans"/>
                <a:ea typeface="DM Sans"/>
                <a:cs typeface="DM Sans"/>
                <a:sym typeface="DM Sans"/>
              </a:rPr>
              <a:t>programme</a:t>
            </a:r>
            <a:r>
              <a:rPr lang="en-US" sz="1380" dirty="0">
                <a:solidFill>
                  <a:srgbClr val="74777B"/>
                </a:solidFill>
                <a:latin typeface="DM Sans"/>
                <a:ea typeface="DM Sans"/>
                <a:cs typeface="DM Sans"/>
                <a:sym typeface="DM Sans"/>
              </a:rPr>
              <a:t>. Views and opinions expressed are however those of the author(s) only and do not necessarily reflect those of the European Union or the European Innovation Council and SMEs Executive Agency (EISMEA). Neither the European Union nor the granting authority can be held responsible for them</a:t>
            </a:r>
          </a:p>
        </p:txBody>
      </p:sp>
      <p:grpSp>
        <p:nvGrpSpPr>
          <p:cNvPr id="5" name="Group 5"/>
          <p:cNvGrpSpPr/>
          <p:nvPr/>
        </p:nvGrpSpPr>
        <p:grpSpPr>
          <a:xfrm>
            <a:off x="14819243" y="469563"/>
            <a:ext cx="2853576" cy="1409005"/>
            <a:chOff x="0" y="0"/>
            <a:chExt cx="3804768" cy="1878673"/>
          </a:xfrm>
        </p:grpSpPr>
        <p:sp>
          <p:nvSpPr>
            <p:cNvPr id="6" name="Freeform 6" descr="A logo with a black background  Description automatically generated"/>
            <p:cNvSpPr/>
            <p:nvPr/>
          </p:nvSpPr>
          <p:spPr>
            <a:xfrm>
              <a:off x="0" y="0"/>
              <a:ext cx="3804793" cy="1878711"/>
            </a:xfrm>
            <a:custGeom>
              <a:avLst/>
              <a:gdLst/>
              <a:ahLst/>
              <a:cxnLst/>
              <a:rect l="l" t="t" r="r" b="b"/>
              <a:pathLst>
                <a:path w="3804793" h="1878711">
                  <a:moveTo>
                    <a:pt x="0" y="0"/>
                  </a:moveTo>
                  <a:lnTo>
                    <a:pt x="3804793" y="0"/>
                  </a:lnTo>
                  <a:lnTo>
                    <a:pt x="3804793" y="1878711"/>
                  </a:lnTo>
                  <a:lnTo>
                    <a:pt x="0" y="1878711"/>
                  </a:lnTo>
                  <a:lnTo>
                    <a:pt x="0" y="0"/>
                  </a:lnTo>
                  <a:close/>
                </a:path>
              </a:pathLst>
            </a:custGeom>
            <a:blipFill>
              <a:blip r:embed="rId3"/>
              <a:stretch>
                <a:fillRect b="2"/>
              </a:stretch>
            </a:blipFill>
          </p:spPr>
          <p:txBody>
            <a:bodyPr/>
            <a:lstStyle/>
            <a:p>
              <a:endParaRPr lang="de-DE"/>
            </a:p>
          </p:txBody>
        </p:sp>
      </p:grpSp>
      <p:grpSp>
        <p:nvGrpSpPr>
          <p:cNvPr id="7" name="Group 7"/>
          <p:cNvGrpSpPr/>
          <p:nvPr/>
        </p:nvGrpSpPr>
        <p:grpSpPr>
          <a:xfrm>
            <a:off x="611048" y="9247956"/>
            <a:ext cx="2810751" cy="589683"/>
            <a:chOff x="0" y="0"/>
            <a:chExt cx="3747668" cy="786244"/>
          </a:xfrm>
        </p:grpSpPr>
        <p:sp>
          <p:nvSpPr>
            <p:cNvPr id="8" name="Freeform 8" descr="A blue text on a black background  Description automatically generated"/>
            <p:cNvSpPr/>
            <p:nvPr/>
          </p:nvSpPr>
          <p:spPr>
            <a:xfrm>
              <a:off x="0" y="0"/>
              <a:ext cx="3747643" cy="786257"/>
            </a:xfrm>
            <a:custGeom>
              <a:avLst/>
              <a:gdLst/>
              <a:ahLst/>
              <a:cxnLst/>
              <a:rect l="l" t="t" r="r" b="b"/>
              <a:pathLst>
                <a:path w="3747643" h="786257">
                  <a:moveTo>
                    <a:pt x="0" y="0"/>
                  </a:moveTo>
                  <a:lnTo>
                    <a:pt x="3747643" y="0"/>
                  </a:lnTo>
                  <a:lnTo>
                    <a:pt x="3747643" y="786257"/>
                  </a:lnTo>
                  <a:lnTo>
                    <a:pt x="0" y="786257"/>
                  </a:lnTo>
                  <a:lnTo>
                    <a:pt x="0" y="0"/>
                  </a:lnTo>
                  <a:close/>
                </a:path>
              </a:pathLst>
            </a:custGeom>
            <a:blipFill>
              <a:blip r:embed="rId4"/>
              <a:stretch>
                <a:fillRect b="1"/>
              </a:stretch>
            </a:blipFill>
          </p:spPr>
          <p:txBody>
            <a:bodyPr/>
            <a:lstStyle/>
            <a:p>
              <a:endParaRPr lang="de-DE"/>
            </a:p>
          </p:txBody>
        </p:sp>
      </p:grpSp>
      <p:sp>
        <p:nvSpPr>
          <p:cNvPr id="9" name="TextBox 9"/>
          <p:cNvSpPr txBox="1"/>
          <p:nvPr/>
        </p:nvSpPr>
        <p:spPr>
          <a:xfrm>
            <a:off x="-45029" y="2010300"/>
            <a:ext cx="17717867" cy="4179286"/>
          </a:xfrm>
          <a:prstGeom prst="rect">
            <a:avLst/>
          </a:prstGeom>
        </p:spPr>
        <p:txBody>
          <a:bodyPr wrap="square" lIns="0" tIns="0" rIns="0" bIns="0" rtlCol="0" anchor="t">
            <a:spAutoFit/>
          </a:bodyPr>
          <a:lstStyle/>
          <a:p>
            <a:pPr algn="ctr">
              <a:lnSpc>
                <a:spcPts val="6480"/>
              </a:lnSpc>
            </a:pPr>
            <a:r>
              <a:rPr lang="en-US" sz="6000" b="1" dirty="0">
                <a:solidFill>
                  <a:srgbClr val="31B672"/>
                </a:solidFill>
                <a:latin typeface="DM Sans Bold"/>
                <a:sym typeface="DM Sans Bold"/>
              </a:rPr>
              <a:t>Th</a:t>
            </a:r>
            <a:r>
              <a:rPr lang="en-US" sz="6000" b="1" dirty="0">
                <a:solidFill>
                  <a:srgbClr val="31B672"/>
                </a:solidFill>
                <a:latin typeface="DM Sans Bold"/>
                <a:ea typeface="DM Sans Bold"/>
                <a:cs typeface="DM Sans Bold"/>
                <a:sym typeface="DM Sans Bold"/>
              </a:rPr>
              <a:t>ermal treatment of catalyst coated substrates made of advanced INKs to manufacture robust electrodes for alkaline-based water electrolysis stacks</a:t>
            </a:r>
          </a:p>
          <a:p>
            <a:pPr algn="ctr">
              <a:lnSpc>
                <a:spcPts val="6480"/>
              </a:lnSpc>
            </a:pPr>
            <a:r>
              <a:rPr lang="en-US" sz="6000" b="1" dirty="0">
                <a:solidFill>
                  <a:srgbClr val="31B672"/>
                </a:solidFill>
                <a:latin typeface="DM Sans Bold"/>
                <a:sym typeface="DM Sans Bold"/>
              </a:rPr>
              <a:t>THINK</a:t>
            </a:r>
          </a:p>
        </p:txBody>
      </p:sp>
      <p:sp>
        <p:nvSpPr>
          <p:cNvPr id="10" name="TextBox 10"/>
          <p:cNvSpPr txBox="1"/>
          <p:nvPr/>
        </p:nvSpPr>
        <p:spPr>
          <a:xfrm>
            <a:off x="611048" y="6207680"/>
            <a:ext cx="15924352" cy="3507820"/>
          </a:xfrm>
          <a:prstGeom prst="rect">
            <a:avLst/>
          </a:prstGeom>
        </p:spPr>
        <p:txBody>
          <a:bodyPr wrap="square" lIns="0" tIns="0" rIns="0" bIns="0" rtlCol="0" anchor="t">
            <a:spAutoFit/>
          </a:bodyPr>
          <a:lstStyle/>
          <a:p>
            <a:pPr algn="l">
              <a:lnSpc>
                <a:spcPts val="3888"/>
              </a:lnSpc>
            </a:pPr>
            <a:r>
              <a:rPr lang="en-US" sz="3600" b="1" dirty="0">
                <a:solidFill>
                  <a:srgbClr val="74777B"/>
                </a:solidFill>
                <a:latin typeface="DM Sans Bold"/>
                <a:ea typeface="DM Sans Bold"/>
                <a:cs typeface="DM Sans Bold"/>
                <a:sym typeface="DM Sans Bold"/>
              </a:rPr>
              <a:t>Contact Information:</a:t>
            </a:r>
            <a:r>
              <a:rPr lang="en-US" sz="3600" dirty="0">
                <a:solidFill>
                  <a:srgbClr val="74777B"/>
                </a:solidFill>
                <a:latin typeface="DM Sans"/>
                <a:ea typeface="DM Sans"/>
                <a:cs typeface="DM Sans"/>
                <a:sym typeface="DM Sans"/>
              </a:rPr>
              <a:t> </a:t>
            </a:r>
          </a:p>
          <a:p>
            <a:pPr algn="l">
              <a:lnSpc>
                <a:spcPts val="3888"/>
              </a:lnSpc>
            </a:pPr>
            <a:r>
              <a:rPr lang="en-US" sz="3600" dirty="0">
                <a:solidFill>
                  <a:srgbClr val="74777B"/>
                </a:solidFill>
                <a:latin typeface="DM Sans"/>
                <a:ea typeface="DM Sans"/>
                <a:cs typeface="DM Sans"/>
                <a:sym typeface="DM Sans"/>
              </a:rPr>
              <a:t>Dr. </a:t>
            </a:r>
            <a:r>
              <a:rPr lang="en-US" sz="3600" dirty="0" err="1">
                <a:solidFill>
                  <a:srgbClr val="74777B"/>
                </a:solidFill>
                <a:latin typeface="DM Sans"/>
                <a:ea typeface="DM Sans"/>
                <a:cs typeface="DM Sans"/>
                <a:sym typeface="DM Sans"/>
              </a:rPr>
              <a:t>rer</a:t>
            </a:r>
            <a:r>
              <a:rPr lang="en-US" sz="3600" dirty="0">
                <a:solidFill>
                  <a:srgbClr val="74777B"/>
                </a:solidFill>
                <a:latin typeface="DM Sans"/>
                <a:ea typeface="DM Sans"/>
                <a:cs typeface="DM Sans"/>
                <a:sym typeface="DM Sans"/>
              </a:rPr>
              <a:t>. nat. Christian Immanuel Bernäcker</a:t>
            </a:r>
          </a:p>
          <a:p>
            <a:pPr>
              <a:lnSpc>
                <a:spcPts val="3888"/>
              </a:lnSpc>
            </a:pPr>
            <a:r>
              <a:rPr lang="en-US" sz="3600" dirty="0">
                <a:solidFill>
                  <a:srgbClr val="74777B"/>
                </a:solidFill>
                <a:latin typeface="DM Sans"/>
                <a:ea typeface="DM Sans"/>
                <a:cs typeface="DM Sans"/>
                <a:sym typeface="DM Sans"/>
              </a:rPr>
              <a:t>mailto: christian.bernaecker@ifam-dd.fraunhofer.de</a:t>
            </a:r>
          </a:p>
          <a:p>
            <a:pPr algn="l">
              <a:lnSpc>
                <a:spcPts val="3888"/>
              </a:lnSpc>
            </a:pPr>
            <a:r>
              <a:rPr lang="en-US" sz="3600" dirty="0">
                <a:solidFill>
                  <a:srgbClr val="74777B"/>
                </a:solidFill>
                <a:latin typeface="DM Sans"/>
                <a:ea typeface="DM Sans"/>
                <a:cs typeface="DM Sans"/>
                <a:sym typeface="DM Sans"/>
              </a:rPr>
              <a:t>Fraunhofer Institute for Manufacturing Technology and</a:t>
            </a:r>
          </a:p>
          <a:p>
            <a:pPr algn="l">
              <a:lnSpc>
                <a:spcPts val="3888"/>
              </a:lnSpc>
            </a:pPr>
            <a:r>
              <a:rPr lang="en-US" sz="3600" dirty="0">
                <a:solidFill>
                  <a:srgbClr val="74777B"/>
                </a:solidFill>
                <a:latin typeface="DM Sans"/>
                <a:ea typeface="DM Sans"/>
                <a:cs typeface="DM Sans"/>
                <a:sym typeface="DM Sans"/>
              </a:rPr>
              <a:t>Advanced Materials IFAM, Dresden Branch</a:t>
            </a:r>
          </a:p>
          <a:p>
            <a:pPr algn="l">
              <a:lnSpc>
                <a:spcPts val="3888"/>
              </a:lnSpc>
            </a:pPr>
            <a:r>
              <a:rPr lang="en-US" sz="3600" dirty="0" err="1">
                <a:solidFill>
                  <a:srgbClr val="74777B"/>
                </a:solidFill>
                <a:latin typeface="DM Sans"/>
                <a:ea typeface="DM Sans"/>
                <a:cs typeface="DM Sans"/>
                <a:sym typeface="DM Sans"/>
              </a:rPr>
              <a:t>Winterbergstrasse</a:t>
            </a:r>
            <a:r>
              <a:rPr lang="en-US" sz="3600" dirty="0">
                <a:solidFill>
                  <a:srgbClr val="74777B"/>
                </a:solidFill>
                <a:latin typeface="DM Sans"/>
                <a:ea typeface="DM Sans"/>
                <a:cs typeface="DM Sans"/>
                <a:sym typeface="DM Sans"/>
              </a:rPr>
              <a:t> 28 | 01277 Dresden | Germany</a:t>
            </a:r>
          </a:p>
          <a:p>
            <a:pPr algn="l">
              <a:lnSpc>
                <a:spcPts val="3888"/>
              </a:lnSpc>
            </a:pPr>
            <a:endParaRPr lang="en-US" sz="3600" dirty="0">
              <a:solidFill>
                <a:srgbClr val="74777B"/>
              </a:solidFill>
              <a:latin typeface="DM Sans"/>
              <a:ea typeface="DM Sans"/>
              <a:cs typeface="DM Sans"/>
              <a:sym typeface="DM Sans"/>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733</Words>
  <Application>Microsoft Office PowerPoint</Application>
  <PresentationFormat>Custom</PresentationFormat>
  <Paragraphs>49</Paragraphs>
  <Slides>6</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DM Sans</vt:lpstr>
      <vt:lpstr>Arial</vt:lpstr>
      <vt:lpstr>Calibri</vt:lpstr>
      <vt:lpstr>Aptos</vt:lpstr>
      <vt:lpstr>DM Sans Bold</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CLEANHYPRO template for democase publication.pptx</dc:title>
  <dc:creator>Bernäcker, Christian Immanuel</dc:creator>
  <cp:lastModifiedBy>Michail Vasilakis</cp:lastModifiedBy>
  <cp:revision>16</cp:revision>
  <dcterms:created xsi:type="dcterms:W3CDTF">2006-08-16T00:00:00Z</dcterms:created>
  <dcterms:modified xsi:type="dcterms:W3CDTF">2026-09-01T09:35:30Z</dcterms:modified>
  <dc:identifier>DAHHeuq0QqM</dc:identifier>
</cp:coreProperties>
</file>