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60" r:id="rId8"/>
    <p:sldId id="261" r:id="rId9"/>
    <p:sldId id="262" r:id="rId10"/>
  </p:sldIdLst>
  <p:sldSz cx="18288000" cy="10287000"/>
  <p:notesSz cx="6858000" cy="9144000"/>
  <p:embeddedFontLst>
    <p:embeddedFont>
      <p:font typeface="DM Sans" pitchFamily="2" charset="0"/>
      <p:regular r:id="rId11"/>
    </p:embeddedFont>
    <p:embeddedFont>
      <p:font typeface="DM Sans Bold"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3" d="100"/>
          <a:sy n="53" d="100"/>
        </p:scale>
        <p:origin x="76" y="1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font" Target="fonts/font2.fntdata"/><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nal Mañas, Jorge" userId="823c24f1-3172-4614-88f3-a1780d653fbc" providerId="ADAL" clId="{D6D43CDE-C0E6-4A8A-A99A-288310A9A8E3}"/>
    <pc:docChg chg="custSel modSld">
      <pc:chgData name="Arnal Mañas, Jorge" userId="823c24f1-3172-4614-88f3-a1780d653fbc" providerId="ADAL" clId="{D6D43CDE-C0E6-4A8A-A99A-288310A9A8E3}" dt="2026-09-01T07:05:28.251" v="2" actId="1076"/>
      <pc:docMkLst>
        <pc:docMk/>
      </pc:docMkLst>
      <pc:sldChg chg="addSp delSp modSp mod">
        <pc:chgData name="Arnal Mañas, Jorge" userId="823c24f1-3172-4614-88f3-a1780d653fbc" providerId="ADAL" clId="{D6D43CDE-C0E6-4A8A-A99A-288310A9A8E3}" dt="2026-09-01T07:05:28.251" v="2" actId="1076"/>
        <pc:sldMkLst>
          <pc:docMk/>
          <pc:sldMk cId="0" sldId="257"/>
        </pc:sldMkLst>
        <pc:picChg chg="add mod">
          <ac:chgData name="Arnal Mañas, Jorge" userId="823c24f1-3172-4614-88f3-a1780d653fbc" providerId="ADAL" clId="{D6D43CDE-C0E6-4A8A-A99A-288310A9A8E3}" dt="2026-09-01T07:05:28.251" v="2" actId="1076"/>
          <ac:picMkLst>
            <pc:docMk/>
            <pc:sldMk cId="0" sldId="257"/>
            <ac:picMk id="5" creationId="{706948BA-C134-7D80-4453-9CCAD96D1673}"/>
          </ac:picMkLst>
        </pc:picChg>
        <pc:picChg chg="del">
          <ac:chgData name="Arnal Mañas, Jorge" userId="823c24f1-3172-4614-88f3-a1780d653fbc" providerId="ADAL" clId="{D6D43CDE-C0E6-4A8A-A99A-288310A9A8E3}" dt="2026-09-01T07:05:25.252" v="0" actId="478"/>
          <ac:picMkLst>
            <pc:docMk/>
            <pc:sldMk cId="0" sldId="257"/>
            <ac:picMk id="18" creationId="{1EC89F74-3139-698A-5DBF-E7F69997C1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mailto:jorge.arnal@tecnalia.com"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345"/>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s-ES"/>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dirty="0">
                <a:solidFill>
                  <a:srgbClr val="74777B"/>
                </a:solidFill>
                <a:latin typeface="DM Sans"/>
                <a:ea typeface="DM Sans"/>
                <a:cs typeface="DM Sans"/>
                <a:sym typeface="DM Sans"/>
              </a:rPr>
              <a:t>This project has received funding from the European Union’s Horizon Europe research and innovation </a:t>
            </a:r>
            <a:r>
              <a:rPr lang="en-US" sz="1380" dirty="0" err="1">
                <a:solidFill>
                  <a:srgbClr val="74777B"/>
                </a:solidFill>
                <a:latin typeface="DM Sans"/>
                <a:ea typeface="DM Sans"/>
                <a:cs typeface="DM Sans"/>
                <a:sym typeface="DM Sans"/>
              </a:rPr>
              <a:t>programme</a:t>
            </a:r>
            <a:r>
              <a:rPr lang="en-US" sz="1380" dirty="0">
                <a:solidFill>
                  <a:srgbClr val="74777B"/>
                </a:solidFill>
                <a:latin typeface="DM Sans"/>
                <a:ea typeface="DM Sans"/>
                <a:cs typeface="DM Sans"/>
                <a:sym typeface="DM Sans"/>
              </a:rPr>
              <a:t>.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es-ES"/>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es-ES"/>
            </a:p>
          </p:txBody>
        </p:sp>
      </p:grpSp>
      <p:sp>
        <p:nvSpPr>
          <p:cNvPr id="9" name="TextBox 9"/>
          <p:cNvSpPr txBox="1"/>
          <p:nvPr/>
        </p:nvSpPr>
        <p:spPr>
          <a:xfrm>
            <a:off x="2929423" y="771501"/>
            <a:ext cx="11655333" cy="2508251"/>
          </a:xfrm>
          <a:prstGeom prst="rect">
            <a:avLst/>
          </a:prstGeom>
        </p:spPr>
        <p:txBody>
          <a:bodyPr lIns="0" tIns="0" rIns="0" bIns="0" rtlCol="0" anchor="t">
            <a:spAutoFit/>
          </a:bodyPr>
          <a:lstStyle/>
          <a:p>
            <a:pPr algn="ctr">
              <a:lnSpc>
                <a:spcPts val="6480"/>
              </a:lnSpc>
            </a:pPr>
            <a:r>
              <a:rPr lang="en-US" sz="6000" b="1" dirty="0"/>
              <a:t>ALCA: Sustainability and Cost Assessment of an Innovative Alkaline Electrolyser</a:t>
            </a:r>
            <a:endParaRPr lang="en-US" sz="6000" b="1" dirty="0">
              <a:solidFill>
                <a:srgbClr val="31B672"/>
              </a:solidFill>
              <a:latin typeface="DM Sans Bold"/>
              <a:ea typeface="DM Sans Bold"/>
              <a:cs typeface="DM Sans Bold"/>
              <a:sym typeface="DM Sans Bold"/>
            </a:endParaRPr>
          </a:p>
        </p:txBody>
      </p:sp>
      <p:sp>
        <p:nvSpPr>
          <p:cNvPr id="10" name="TextBox 10"/>
          <p:cNvSpPr txBox="1"/>
          <p:nvPr/>
        </p:nvSpPr>
        <p:spPr>
          <a:xfrm>
            <a:off x="1028700" y="3730371"/>
            <a:ext cx="16178346" cy="2281330"/>
          </a:xfrm>
          <a:prstGeom prst="rect">
            <a:avLst/>
          </a:prstGeom>
        </p:spPr>
        <p:txBody>
          <a:bodyPr lIns="0" tIns="0" rIns="0" bIns="0" rtlCol="0" anchor="t">
            <a:spAutoFit/>
          </a:bodyPr>
          <a:lstStyle/>
          <a:p>
            <a:pPr>
              <a:lnSpc>
                <a:spcPts val="4536"/>
              </a:lnSpc>
            </a:pPr>
            <a:r>
              <a:rPr lang="en-US" sz="3200" dirty="0"/>
              <a:t>A new electrolyser can only make an impact if its environmental and economic benefits are clear.</a:t>
            </a:r>
            <a:br>
              <a:rPr lang="en-US" sz="3200" dirty="0"/>
            </a:br>
            <a:r>
              <a:rPr lang="en-US" sz="3200" dirty="0"/>
              <a:t>This demo case combines LCA and LCC to assess a next-generation alkaline electrolyser.</a:t>
            </a:r>
            <a:br>
              <a:rPr lang="en-US" sz="3200" dirty="0"/>
            </a:br>
            <a:r>
              <a:rPr lang="en-US" sz="3200" dirty="0"/>
              <a:t>The analysis will help identify its sustainability potential and support future scale-up decisions.</a:t>
            </a:r>
          </a:p>
          <a:p>
            <a:pPr>
              <a:lnSpc>
                <a:spcPts val="4536"/>
              </a:lnSpc>
            </a:pPr>
            <a:endParaRPr lang="en-US" sz="3200" dirty="0">
              <a:solidFill>
                <a:srgbClr val="74777B"/>
              </a:solidFill>
              <a:latin typeface="DM Sans"/>
              <a:ea typeface="DM Sans"/>
              <a:cs typeface="DM Sans"/>
              <a:sym typeface="DM Sans"/>
            </a:endParaRPr>
          </a:p>
        </p:txBody>
      </p:sp>
      <p:pic>
        <p:nvPicPr>
          <p:cNvPr id="12" name="Imagen 11">
            <a:extLst>
              <a:ext uri="{FF2B5EF4-FFF2-40B4-BE49-F238E27FC236}">
                <a16:creationId xmlns:a16="http://schemas.microsoft.com/office/drawing/2014/main" id="{90EDECEC-D98A-F3B1-5911-AF55868D6B1D}"/>
              </a:ext>
            </a:extLst>
          </p:cNvPr>
          <p:cNvPicPr>
            <a:picLocks noChangeAspect="1"/>
          </p:cNvPicPr>
          <p:nvPr/>
        </p:nvPicPr>
        <p:blipFill>
          <a:blip r:embed="rId5"/>
          <a:stretch>
            <a:fillRect/>
          </a:stretch>
        </p:blipFill>
        <p:spPr>
          <a:xfrm>
            <a:off x="3730952" y="5860953"/>
            <a:ext cx="10449660" cy="302558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s-ES"/>
            </a:p>
          </p:txBody>
        </p:sp>
      </p:grpSp>
      <p:grpSp>
        <p:nvGrpSpPr>
          <p:cNvPr id="10" name="Group 10"/>
          <p:cNvGrpSpPr/>
          <p:nvPr/>
        </p:nvGrpSpPr>
        <p:grpSpPr>
          <a:xfrm>
            <a:off x="16703011" y="9534525"/>
            <a:ext cx="865918" cy="547688"/>
            <a:chOff x="0" y="0"/>
            <a:chExt cx="1154557" cy="730250"/>
          </a:xfrm>
        </p:grpSpPr>
        <p:sp>
          <p:nvSpPr>
            <p:cNvPr id="11" name="Freeform 11"/>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s-ES"/>
            </a:p>
          </p:txBody>
        </p:sp>
        <p:sp>
          <p:nvSpPr>
            <p:cNvPr id="12" name="TextBox 12"/>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sp>
        <p:nvSpPr>
          <p:cNvPr id="14" name="TextBox 14"/>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dirty="0">
                <a:solidFill>
                  <a:srgbClr val="2976BC"/>
                </a:solidFill>
                <a:latin typeface="DM Sans Bold"/>
                <a:ea typeface="DM Sans Bold"/>
                <a:cs typeface="DM Sans Bold"/>
                <a:sym typeface="DM Sans Bold"/>
              </a:rPr>
              <a:t> The Challenge (Why this matters)</a:t>
            </a:r>
          </a:p>
        </p:txBody>
      </p:sp>
      <p:sp>
        <p:nvSpPr>
          <p:cNvPr id="15" name="TextBox 15"/>
          <p:cNvSpPr txBox="1"/>
          <p:nvPr/>
        </p:nvSpPr>
        <p:spPr>
          <a:xfrm>
            <a:off x="747208" y="1482785"/>
            <a:ext cx="15590520" cy="5243680"/>
          </a:xfrm>
          <a:prstGeom prst="rect">
            <a:avLst/>
          </a:prstGeom>
        </p:spPr>
        <p:txBody>
          <a:bodyPr lIns="0" tIns="0" rIns="0" bIns="0" rtlCol="0" anchor="t">
            <a:spAutoFit/>
          </a:bodyPr>
          <a:lstStyle/>
          <a:p>
            <a:pPr marL="339328" lvl="1">
              <a:lnSpc>
                <a:spcPts val="4050"/>
              </a:lnSpc>
            </a:pPr>
            <a:r>
              <a:rPr lang="en-US" sz="2400" dirty="0"/>
              <a:t>Advanced alkaline </a:t>
            </a:r>
            <a:r>
              <a:rPr lang="en-US" sz="2400" dirty="0" err="1"/>
              <a:t>electrolysers</a:t>
            </a:r>
            <a:r>
              <a:rPr lang="en-US" sz="2400" dirty="0"/>
              <a:t> can improve efficiency, lifetime and material use, but these benefits are not always easy to quantify at system level. </a:t>
            </a:r>
          </a:p>
          <a:p>
            <a:pPr marL="1135856" lvl="2" indent="-339328">
              <a:lnSpc>
                <a:spcPts val="4050"/>
              </a:lnSpc>
              <a:buFont typeface="Arial"/>
              <a:buChar char="•"/>
            </a:pPr>
            <a:r>
              <a:rPr lang="en-US" sz="2400" dirty="0"/>
              <a:t>The key challenge is to understand whether technological improvements actually lead to:</a:t>
            </a:r>
          </a:p>
          <a:p>
            <a:pPr marL="1135856" lvl="2" indent="-339328">
              <a:lnSpc>
                <a:spcPts val="4050"/>
              </a:lnSpc>
              <a:buFont typeface="Arial"/>
              <a:buChar char="•"/>
            </a:pPr>
            <a:r>
              <a:rPr lang="en-US" sz="2400" dirty="0"/>
              <a:t>Lower environmental impacts across manufacturing, operation and end-of-life.</a:t>
            </a:r>
          </a:p>
          <a:p>
            <a:pPr marL="1135856" lvl="2" indent="-339328">
              <a:lnSpc>
                <a:spcPts val="4050"/>
              </a:lnSpc>
              <a:buFont typeface="Arial"/>
              <a:buChar char="•"/>
            </a:pPr>
            <a:r>
              <a:rPr lang="en-US" sz="2400" dirty="0"/>
              <a:t>Lower hydrogen production costs over the full system lifetime.</a:t>
            </a:r>
          </a:p>
          <a:p>
            <a:pPr marL="1135856" lvl="2" indent="-339328">
              <a:lnSpc>
                <a:spcPts val="4050"/>
              </a:lnSpc>
              <a:buFont typeface="Arial"/>
              <a:buChar char="•"/>
            </a:pPr>
            <a:r>
              <a:rPr lang="en-US" sz="2400" dirty="0"/>
              <a:t>Reduced dependence on critical raw materials and improved resource efficiency.</a:t>
            </a:r>
          </a:p>
          <a:p>
            <a:pPr marL="1135856" lvl="2" indent="-339328">
              <a:lnSpc>
                <a:spcPts val="4050"/>
              </a:lnSpc>
              <a:buFont typeface="Arial"/>
              <a:buChar char="•"/>
            </a:pPr>
            <a:r>
              <a:rPr lang="en-US" sz="2400" dirty="0"/>
              <a:t>Better performance at industrial scale, not only at laboratory or prototype level.</a:t>
            </a:r>
          </a:p>
          <a:p>
            <a:pPr marL="339328" lvl="1">
              <a:lnSpc>
                <a:spcPts val="4050"/>
              </a:lnSpc>
            </a:pPr>
            <a:r>
              <a:rPr lang="en-US" sz="2400" dirty="0"/>
              <a:t>A </a:t>
            </a:r>
            <a:r>
              <a:rPr lang="en-US" sz="2400" dirty="0" err="1"/>
              <a:t>harmonised</a:t>
            </a:r>
            <a:r>
              <a:rPr lang="en-US" sz="2400" dirty="0"/>
              <a:t> </a:t>
            </a:r>
            <a:r>
              <a:rPr lang="en-US" sz="2400" b="1" dirty="0"/>
              <a:t>LCA + LCC assessment</a:t>
            </a:r>
            <a:r>
              <a:rPr lang="en-US" sz="2400" dirty="0"/>
              <a:t> is therefore needed to turn technical improvements into clear environmental and economic evidence.</a:t>
            </a:r>
          </a:p>
          <a:p>
            <a:pPr marL="678656" lvl="1" indent="-339328">
              <a:lnSpc>
                <a:spcPts val="4050"/>
              </a:lnSpc>
              <a:buFont typeface="Arial"/>
              <a:buChar char="•"/>
            </a:pPr>
            <a:endParaRPr lang="en-US" sz="2400" dirty="0">
              <a:solidFill>
                <a:srgbClr val="74777B"/>
              </a:solidFill>
              <a:latin typeface="DM Sans"/>
              <a:ea typeface="DM Sans"/>
              <a:cs typeface="DM Sans"/>
              <a:sym typeface="DM Sans"/>
            </a:endParaRPr>
          </a:p>
        </p:txBody>
      </p:sp>
      <p:grpSp>
        <p:nvGrpSpPr>
          <p:cNvPr id="19" name="Group 6">
            <a:extLst>
              <a:ext uri="{FF2B5EF4-FFF2-40B4-BE49-F238E27FC236}">
                <a16:creationId xmlns:a16="http://schemas.microsoft.com/office/drawing/2014/main" id="{B8537B3D-B68A-1809-2CDE-74B55BE36224}"/>
              </a:ext>
            </a:extLst>
          </p:cNvPr>
          <p:cNvGrpSpPr/>
          <p:nvPr/>
        </p:nvGrpSpPr>
        <p:grpSpPr>
          <a:xfrm>
            <a:off x="611048" y="9534525"/>
            <a:ext cx="1730016" cy="547688"/>
            <a:chOff x="0" y="0"/>
            <a:chExt cx="2306688" cy="730250"/>
          </a:xfrm>
        </p:grpSpPr>
        <p:sp>
          <p:nvSpPr>
            <p:cNvPr id="20" name="Freeform 7">
              <a:extLst>
                <a:ext uri="{FF2B5EF4-FFF2-40B4-BE49-F238E27FC236}">
                  <a16:creationId xmlns:a16="http://schemas.microsoft.com/office/drawing/2014/main" id="{92C7B7E5-6F41-31EC-EE1E-4718AA16C4D7}"/>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s-ES"/>
            </a:p>
          </p:txBody>
        </p:sp>
        <p:sp>
          <p:nvSpPr>
            <p:cNvPr id="21" name="TextBox 8">
              <a:extLst>
                <a:ext uri="{FF2B5EF4-FFF2-40B4-BE49-F238E27FC236}">
                  <a16:creationId xmlns:a16="http://schemas.microsoft.com/office/drawing/2014/main" id="{D82DD7CC-8416-7B0D-3668-0C74171B3CC9}"/>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11/08/2026</a:t>
              </a:r>
            </a:p>
          </p:txBody>
        </p:sp>
      </p:grpSp>
      <p:grpSp>
        <p:nvGrpSpPr>
          <p:cNvPr id="22" name="Group 9">
            <a:extLst>
              <a:ext uri="{FF2B5EF4-FFF2-40B4-BE49-F238E27FC236}">
                <a16:creationId xmlns:a16="http://schemas.microsoft.com/office/drawing/2014/main" id="{176B2504-D58E-F082-064C-F99621F423FB}"/>
              </a:ext>
            </a:extLst>
          </p:cNvPr>
          <p:cNvGrpSpPr/>
          <p:nvPr/>
        </p:nvGrpSpPr>
        <p:grpSpPr>
          <a:xfrm>
            <a:off x="2343283" y="9509002"/>
            <a:ext cx="6172200" cy="547688"/>
            <a:chOff x="0" y="0"/>
            <a:chExt cx="8229600" cy="730250"/>
          </a:xfrm>
        </p:grpSpPr>
        <p:sp>
          <p:nvSpPr>
            <p:cNvPr id="23" name="Freeform 10">
              <a:extLst>
                <a:ext uri="{FF2B5EF4-FFF2-40B4-BE49-F238E27FC236}">
                  <a16:creationId xmlns:a16="http://schemas.microsoft.com/office/drawing/2014/main" id="{2DE7EC3A-180E-192D-EE16-33966D868F99}"/>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s-ES" dirty="0"/>
            </a:p>
          </p:txBody>
        </p:sp>
        <p:sp>
          <p:nvSpPr>
            <p:cNvPr id="24" name="TextBox 11">
              <a:extLst>
                <a:ext uri="{FF2B5EF4-FFF2-40B4-BE49-F238E27FC236}">
                  <a16:creationId xmlns:a16="http://schemas.microsoft.com/office/drawing/2014/main" id="{6538C10B-2038-899E-B007-7976A6732E3F}"/>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dirty="0">
                  <a:solidFill>
                    <a:srgbClr val="9D9FA2"/>
                  </a:solidFill>
                  <a:latin typeface="DM Sans"/>
                  <a:ea typeface="DM Sans"/>
                  <a:cs typeface="DM Sans"/>
                  <a:sym typeface="DM Sans"/>
                </a:rPr>
                <a:t>ALCA demo case</a:t>
              </a:r>
              <a:endParaRPr lang="en-US" sz="1800" dirty="0">
                <a:solidFill>
                  <a:srgbClr val="9D9FA2"/>
                </a:solidFill>
                <a:latin typeface="DM Sans"/>
                <a:ea typeface="DM Sans"/>
                <a:cs typeface="DM Sans"/>
                <a:sym typeface="DM Sans"/>
              </a:endParaRPr>
            </a:p>
          </p:txBody>
        </p:sp>
      </p:grpSp>
      <p:pic>
        <p:nvPicPr>
          <p:cNvPr id="5" name="Imagen 4">
            <a:extLst>
              <a:ext uri="{FF2B5EF4-FFF2-40B4-BE49-F238E27FC236}">
                <a16:creationId xmlns:a16="http://schemas.microsoft.com/office/drawing/2014/main" id="{706948BA-C134-7D80-4453-9CCAD96D1673}"/>
              </a:ext>
            </a:extLst>
          </p:cNvPr>
          <p:cNvPicPr>
            <a:picLocks noChangeAspect="1"/>
          </p:cNvPicPr>
          <p:nvPr/>
        </p:nvPicPr>
        <p:blipFill>
          <a:blip r:embed="rId4"/>
          <a:stretch>
            <a:fillRect/>
          </a:stretch>
        </p:blipFill>
        <p:spPr>
          <a:xfrm>
            <a:off x="3914775" y="5853113"/>
            <a:ext cx="10458450" cy="42291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s-ES"/>
            </a:p>
          </p:txBody>
        </p:sp>
      </p:grpSp>
      <p:sp>
        <p:nvSpPr>
          <p:cNvPr id="4" name="TextBox 4"/>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dirty="0">
                <a:solidFill>
                  <a:srgbClr val="2976BC"/>
                </a:solidFill>
                <a:latin typeface="DM Sans Bold"/>
                <a:ea typeface="DM Sans Bold"/>
                <a:cs typeface="DM Sans Bold"/>
                <a:sym typeface="DM Sans Bold"/>
              </a:rPr>
              <a:t>What we did (our solution)</a:t>
            </a:r>
          </a:p>
        </p:txBody>
      </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s-E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sp>
        <p:nvSpPr>
          <p:cNvPr id="15" name="TextBox 15">
            <a:extLst>
              <a:ext uri="{FF2B5EF4-FFF2-40B4-BE49-F238E27FC236}">
                <a16:creationId xmlns:a16="http://schemas.microsoft.com/office/drawing/2014/main" id="{263037D8-3EED-1D8D-82DA-7DB9D44ACB1E}"/>
              </a:ext>
            </a:extLst>
          </p:cNvPr>
          <p:cNvSpPr txBox="1"/>
          <p:nvPr/>
        </p:nvSpPr>
        <p:spPr>
          <a:xfrm>
            <a:off x="1348740" y="2095500"/>
            <a:ext cx="15590520" cy="4976940"/>
          </a:xfrm>
          <a:prstGeom prst="rect">
            <a:avLst/>
          </a:prstGeom>
        </p:spPr>
        <p:txBody>
          <a:bodyPr lIns="0" tIns="0" rIns="0" bIns="0" rtlCol="0" anchor="t">
            <a:spAutoFit/>
          </a:bodyPr>
          <a:lstStyle/>
          <a:p>
            <a:r>
              <a:rPr lang="en-US" sz="3200" b="1" dirty="0"/>
              <a:t>LCA + LCC assessment of an innovative alkaline electrolyser</a:t>
            </a:r>
          </a:p>
          <a:p>
            <a:pPr marL="342900" indent="-342900">
              <a:buFont typeface="Arial" panose="020B0604020202020204" pitchFamily="34" charset="0"/>
              <a:buChar char="•"/>
            </a:pPr>
            <a:r>
              <a:rPr lang="en-US" sz="3200" dirty="0"/>
              <a:t>LCA: environmental impacts across the full life cycle. </a:t>
            </a:r>
          </a:p>
          <a:p>
            <a:pPr marL="342900" indent="-342900">
              <a:buFont typeface="Arial" panose="020B0604020202020204" pitchFamily="34" charset="0"/>
              <a:buChar char="•"/>
            </a:pPr>
            <a:r>
              <a:rPr lang="en-US" sz="3200" dirty="0"/>
              <a:t>LCC: costs, lifetime and hydrogen production cost.</a:t>
            </a:r>
          </a:p>
          <a:p>
            <a:pPr marL="342900" indent="-342900">
              <a:buFont typeface="Arial" panose="020B0604020202020204" pitchFamily="34" charset="0"/>
              <a:buChar char="•"/>
            </a:pPr>
            <a:r>
              <a:rPr lang="en-US" sz="3200" dirty="0"/>
              <a:t>Scenario analysis: comparison with a reference system and scale-up evaluation. </a:t>
            </a:r>
          </a:p>
          <a:p>
            <a:pPr marL="342900" indent="-342900">
              <a:buFont typeface="Arial" panose="020B0604020202020204" pitchFamily="34" charset="0"/>
              <a:buChar char="•"/>
            </a:pPr>
            <a:endParaRPr lang="en-US" sz="3200" dirty="0"/>
          </a:p>
          <a:p>
            <a:r>
              <a:rPr lang="en-US" sz="3200" b="1" dirty="0"/>
              <a:t>What is innovative?</a:t>
            </a:r>
          </a:p>
          <a:p>
            <a:r>
              <a:rPr lang="en-US" sz="3200" dirty="0"/>
              <a:t>A single, </a:t>
            </a:r>
            <a:r>
              <a:rPr lang="en-US" sz="3200" dirty="0" err="1"/>
              <a:t>harmonised</a:t>
            </a:r>
            <a:r>
              <a:rPr lang="en-US" sz="3200" dirty="0"/>
              <a:t> framework combining environmental + economic performance to support technology validation and scale-up decisions</a:t>
            </a:r>
            <a:r>
              <a:rPr lang="en-US" sz="2400" dirty="0"/>
              <a:t>.</a:t>
            </a:r>
          </a:p>
          <a:p>
            <a:pPr marL="339328" lvl="1">
              <a:lnSpc>
                <a:spcPts val="4050"/>
              </a:lnSpc>
            </a:pPr>
            <a:endParaRPr lang="en-US" sz="3200" dirty="0"/>
          </a:p>
          <a:p>
            <a:pPr marL="678656" lvl="1" indent="-339328">
              <a:lnSpc>
                <a:spcPts val="4050"/>
              </a:lnSpc>
              <a:buFont typeface="Arial"/>
              <a:buChar char="•"/>
            </a:pPr>
            <a:endParaRPr lang="en-US" sz="3200" dirty="0">
              <a:solidFill>
                <a:srgbClr val="74777B"/>
              </a:solidFill>
              <a:latin typeface="DM Sans"/>
              <a:ea typeface="DM Sans"/>
              <a:cs typeface="DM Sans"/>
              <a:sym typeface="DM Sans"/>
            </a:endParaRPr>
          </a:p>
        </p:txBody>
      </p:sp>
      <p:grpSp>
        <p:nvGrpSpPr>
          <p:cNvPr id="16" name="Group 6">
            <a:extLst>
              <a:ext uri="{FF2B5EF4-FFF2-40B4-BE49-F238E27FC236}">
                <a16:creationId xmlns:a16="http://schemas.microsoft.com/office/drawing/2014/main" id="{BD6179A7-601B-568D-700A-C1793A7E1D8C}"/>
              </a:ext>
            </a:extLst>
          </p:cNvPr>
          <p:cNvGrpSpPr/>
          <p:nvPr/>
        </p:nvGrpSpPr>
        <p:grpSpPr>
          <a:xfrm>
            <a:off x="611048" y="9534525"/>
            <a:ext cx="1730016" cy="547688"/>
            <a:chOff x="0" y="0"/>
            <a:chExt cx="2306688" cy="730250"/>
          </a:xfrm>
        </p:grpSpPr>
        <p:sp>
          <p:nvSpPr>
            <p:cNvPr id="17" name="Freeform 7">
              <a:extLst>
                <a:ext uri="{FF2B5EF4-FFF2-40B4-BE49-F238E27FC236}">
                  <a16:creationId xmlns:a16="http://schemas.microsoft.com/office/drawing/2014/main" id="{0828D071-D8C2-B279-A90D-4AEF68A7CE2E}"/>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s-ES"/>
            </a:p>
          </p:txBody>
        </p:sp>
        <p:sp>
          <p:nvSpPr>
            <p:cNvPr id="18" name="TextBox 8">
              <a:extLst>
                <a:ext uri="{FF2B5EF4-FFF2-40B4-BE49-F238E27FC236}">
                  <a16:creationId xmlns:a16="http://schemas.microsoft.com/office/drawing/2014/main" id="{D0DC8944-F8ED-D39E-D0E4-C093A82120AA}"/>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11/08/2026</a:t>
              </a:r>
            </a:p>
          </p:txBody>
        </p:sp>
      </p:grpSp>
      <p:grpSp>
        <p:nvGrpSpPr>
          <p:cNvPr id="19" name="Group 9">
            <a:extLst>
              <a:ext uri="{FF2B5EF4-FFF2-40B4-BE49-F238E27FC236}">
                <a16:creationId xmlns:a16="http://schemas.microsoft.com/office/drawing/2014/main" id="{99D9BD58-D239-08F5-3485-E505910F4A02}"/>
              </a:ext>
            </a:extLst>
          </p:cNvPr>
          <p:cNvGrpSpPr/>
          <p:nvPr/>
        </p:nvGrpSpPr>
        <p:grpSpPr>
          <a:xfrm>
            <a:off x="2343283" y="9509002"/>
            <a:ext cx="6172200" cy="547688"/>
            <a:chOff x="0" y="0"/>
            <a:chExt cx="8229600" cy="730250"/>
          </a:xfrm>
        </p:grpSpPr>
        <p:sp>
          <p:nvSpPr>
            <p:cNvPr id="20" name="Freeform 10">
              <a:extLst>
                <a:ext uri="{FF2B5EF4-FFF2-40B4-BE49-F238E27FC236}">
                  <a16:creationId xmlns:a16="http://schemas.microsoft.com/office/drawing/2014/main" id="{106C187E-2F8A-D02E-A75C-7B20D8005637}"/>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s-ES" dirty="0"/>
            </a:p>
          </p:txBody>
        </p:sp>
        <p:sp>
          <p:nvSpPr>
            <p:cNvPr id="21" name="TextBox 11">
              <a:extLst>
                <a:ext uri="{FF2B5EF4-FFF2-40B4-BE49-F238E27FC236}">
                  <a16:creationId xmlns:a16="http://schemas.microsoft.com/office/drawing/2014/main" id="{B43DF87C-EC68-98B0-59E4-D1245CAE3590}"/>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dirty="0">
                  <a:solidFill>
                    <a:srgbClr val="9D9FA2"/>
                  </a:solidFill>
                  <a:latin typeface="DM Sans"/>
                  <a:ea typeface="DM Sans"/>
                  <a:cs typeface="DM Sans"/>
                  <a:sym typeface="DM Sans"/>
                </a:rPr>
                <a:t>ALCA demo case</a:t>
              </a:r>
              <a:endParaRPr lang="en-US" sz="1800" dirty="0">
                <a:solidFill>
                  <a:srgbClr val="9D9FA2"/>
                </a:solidFill>
                <a:latin typeface="DM Sans"/>
                <a:ea typeface="DM Sans"/>
                <a:cs typeface="DM Sans"/>
                <a:sym typeface="DM Sans"/>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s-ES"/>
            </a:p>
          </p:txBody>
        </p:sp>
      </p:grpSp>
      <p:sp>
        <p:nvSpPr>
          <p:cNvPr id="4" name="TextBox 4"/>
          <p:cNvSpPr txBox="1"/>
          <p:nvPr/>
        </p:nvSpPr>
        <p:spPr>
          <a:xfrm>
            <a:off x="697864" y="1841382"/>
            <a:ext cx="9131936" cy="5787738"/>
          </a:xfrm>
          <a:prstGeom prst="rect">
            <a:avLst/>
          </a:prstGeom>
        </p:spPr>
        <p:txBody>
          <a:bodyPr wrap="square" lIns="0" tIns="0" rIns="0" bIns="0" rtlCol="0" anchor="t">
            <a:spAutoFit/>
          </a:bodyPr>
          <a:lstStyle/>
          <a:p>
            <a:r>
              <a:rPr lang="en-US" sz="2400" b="1" dirty="0"/>
              <a:t>Main message:</a:t>
            </a:r>
            <a:br>
              <a:rPr lang="en-US" sz="2400" dirty="0"/>
            </a:br>
            <a:r>
              <a:rPr lang="en-US" sz="2400" dirty="0"/>
              <a:t>The </a:t>
            </a:r>
            <a:r>
              <a:rPr lang="es-ES" sz="2400" dirty="0" err="1"/>
              <a:t>studied</a:t>
            </a:r>
            <a:r>
              <a:rPr lang="es-ES" sz="2400" dirty="0"/>
              <a:t> innovative </a:t>
            </a:r>
            <a:r>
              <a:rPr lang="es-ES" sz="2400" dirty="0" err="1"/>
              <a:t>prototype</a:t>
            </a:r>
            <a:r>
              <a:rPr lang="en-US" sz="2400" dirty="0"/>
              <a:t> shows a lower environmental impact than the baseline system for the production of </a:t>
            </a:r>
            <a:r>
              <a:rPr lang="en-US" sz="2400" b="1" dirty="0"/>
              <a:t>1 kg H₂</a:t>
            </a:r>
            <a:r>
              <a:rPr lang="en-US" sz="2400" dirty="0"/>
              <a:t>.</a:t>
            </a:r>
          </a:p>
          <a:p>
            <a:endParaRPr lang="en-US" sz="2400" dirty="0"/>
          </a:p>
          <a:p>
            <a:r>
              <a:rPr lang="en-US" sz="2800" b="1" dirty="0"/>
              <a:t>Top 3 results</a:t>
            </a:r>
          </a:p>
          <a:p>
            <a:pPr marL="342900" indent="-342900">
              <a:buFont typeface="Arial" panose="020B0604020202020204" pitchFamily="34" charset="0"/>
              <a:buChar char="•"/>
            </a:pPr>
            <a:r>
              <a:rPr lang="en-US" sz="2400" b="1" dirty="0"/>
              <a:t>Lower overall impact</a:t>
            </a:r>
            <a:br>
              <a:rPr lang="en-US" sz="2400" dirty="0"/>
            </a:br>
            <a:r>
              <a:rPr lang="en-US" sz="2400" dirty="0"/>
              <a:t>This electrolyser performs better than the baseline across the assessed impact categories. </a:t>
            </a:r>
          </a:p>
          <a:p>
            <a:pPr marL="342900" indent="-342900">
              <a:buFont typeface="Arial" panose="020B0604020202020204" pitchFamily="34" charset="0"/>
              <a:buChar char="•"/>
            </a:pPr>
            <a:r>
              <a:rPr lang="en-US" sz="2400" b="1" dirty="0"/>
              <a:t>Improved operational efficiency</a:t>
            </a:r>
            <a:br>
              <a:rPr lang="en-US" sz="2400" dirty="0"/>
            </a:br>
            <a:r>
              <a:rPr lang="en-US" sz="2400" dirty="0"/>
              <a:t>Lower electricity consumption per kg H₂ reduces operation-related impacts. </a:t>
            </a:r>
          </a:p>
          <a:p>
            <a:pPr marL="342900" indent="-342900">
              <a:buFont typeface="Arial" panose="020B0604020202020204" pitchFamily="34" charset="0"/>
              <a:buChar char="•"/>
            </a:pPr>
            <a:r>
              <a:rPr lang="en-US" sz="2400" b="1" dirty="0"/>
              <a:t>Clear design improvement path</a:t>
            </a:r>
            <a:br>
              <a:rPr lang="en-US" sz="2400" dirty="0"/>
            </a:br>
            <a:r>
              <a:rPr lang="en-US" sz="2400" dirty="0"/>
              <a:t>Remaining hotspots are mainly linked to stack manufacturing, especially material-intensive components.</a:t>
            </a:r>
          </a:p>
          <a:p>
            <a:pPr marL="678656" lvl="1" indent="-339328" algn="l">
              <a:lnSpc>
                <a:spcPts val="4050"/>
              </a:lnSpc>
            </a:pPr>
            <a:endParaRPr lang="en-US" sz="4400" dirty="0">
              <a:solidFill>
                <a:srgbClr val="74777B"/>
              </a:solidFill>
              <a:latin typeface="DM Sans"/>
              <a:ea typeface="DM Sans"/>
              <a:cs typeface="DM Sans"/>
              <a:sym typeface="DM Sans"/>
            </a:endParaRPr>
          </a:p>
        </p:txBody>
      </p:sp>
      <p:grpSp>
        <p:nvGrpSpPr>
          <p:cNvPr id="11" name="Group 11"/>
          <p:cNvGrpSpPr/>
          <p:nvPr/>
        </p:nvGrpSpPr>
        <p:grpSpPr>
          <a:xfrm>
            <a:off x="16703011" y="9534525"/>
            <a:ext cx="865918" cy="547688"/>
            <a:chOff x="0" y="0"/>
            <a:chExt cx="1154557" cy="730250"/>
          </a:xfrm>
        </p:grpSpPr>
        <p:sp>
          <p:nvSpPr>
            <p:cNvPr id="12" name="Freeform 12"/>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s-ES"/>
            </a:p>
          </p:txBody>
        </p:sp>
        <p:sp>
          <p:nvSpPr>
            <p:cNvPr id="13" name="TextBox 13"/>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3</a:t>
              </a:r>
            </a:p>
          </p:txBody>
        </p:sp>
      </p:grpSp>
      <p:sp>
        <p:nvSpPr>
          <p:cNvPr id="15" name="TextBox 15"/>
          <p:cNvSpPr txBox="1"/>
          <p:nvPr/>
        </p:nvSpPr>
        <p:spPr>
          <a:xfrm>
            <a:off x="702488" y="650557"/>
            <a:ext cx="10404119" cy="673227"/>
          </a:xfrm>
          <a:prstGeom prst="rect">
            <a:avLst/>
          </a:prstGeom>
        </p:spPr>
        <p:txBody>
          <a:bodyPr lIns="0" tIns="0" rIns="0" bIns="0" rtlCol="0" anchor="t">
            <a:spAutoFit/>
          </a:bodyPr>
          <a:lstStyle/>
          <a:p>
            <a:pPr algn="l">
              <a:lnSpc>
                <a:spcPts val="5184"/>
              </a:lnSpc>
            </a:pPr>
            <a:r>
              <a:rPr lang="en-US" sz="4800" b="1" dirty="0">
                <a:solidFill>
                  <a:srgbClr val="2976BC"/>
                </a:solidFill>
                <a:latin typeface="DM Sans Bold"/>
                <a:ea typeface="DM Sans Bold"/>
                <a:cs typeface="DM Sans Bold"/>
                <a:sym typeface="DM Sans Bold"/>
              </a:rPr>
              <a:t>Obtained results (the impact)</a:t>
            </a:r>
          </a:p>
        </p:txBody>
      </p:sp>
      <p:sp>
        <p:nvSpPr>
          <p:cNvPr id="17" name="CuadroTexto 16">
            <a:extLst>
              <a:ext uri="{FF2B5EF4-FFF2-40B4-BE49-F238E27FC236}">
                <a16:creationId xmlns:a16="http://schemas.microsoft.com/office/drawing/2014/main" id="{BF63208C-66AD-A1C8-2C97-C4DBC9CC7050}"/>
              </a:ext>
            </a:extLst>
          </p:cNvPr>
          <p:cNvSpPr txBox="1"/>
          <p:nvPr/>
        </p:nvSpPr>
        <p:spPr>
          <a:xfrm>
            <a:off x="1219200" y="7997559"/>
            <a:ext cx="15916770" cy="707886"/>
          </a:xfrm>
          <a:prstGeom prst="rect">
            <a:avLst/>
          </a:prstGeom>
          <a:noFill/>
        </p:spPr>
        <p:txBody>
          <a:bodyPr wrap="square">
            <a:spAutoFit/>
          </a:bodyPr>
          <a:lstStyle/>
          <a:p>
            <a:r>
              <a:rPr lang="en-US" sz="2000" i="1" dirty="0"/>
              <a:t>The Innovative electrolyser prototype demonstrates improved environmental performance mainly through lower operational electricity demand, while future gains should focus on stack material </a:t>
            </a:r>
            <a:r>
              <a:rPr lang="en-US" sz="2000" i="1" dirty="0" err="1"/>
              <a:t>optimisation</a:t>
            </a:r>
            <a:r>
              <a:rPr lang="en-US" sz="2000" i="1" dirty="0"/>
              <a:t>.</a:t>
            </a:r>
            <a:endParaRPr lang="es-ES" sz="2000" dirty="0"/>
          </a:p>
        </p:txBody>
      </p:sp>
      <p:grpSp>
        <p:nvGrpSpPr>
          <p:cNvPr id="18" name="Group 6">
            <a:extLst>
              <a:ext uri="{FF2B5EF4-FFF2-40B4-BE49-F238E27FC236}">
                <a16:creationId xmlns:a16="http://schemas.microsoft.com/office/drawing/2014/main" id="{B42026EA-3CF3-A864-8721-B0FB7EAB6D44}"/>
              </a:ext>
            </a:extLst>
          </p:cNvPr>
          <p:cNvGrpSpPr/>
          <p:nvPr/>
        </p:nvGrpSpPr>
        <p:grpSpPr>
          <a:xfrm>
            <a:off x="611048" y="9534525"/>
            <a:ext cx="1730016" cy="547688"/>
            <a:chOff x="0" y="0"/>
            <a:chExt cx="2306688" cy="730250"/>
          </a:xfrm>
        </p:grpSpPr>
        <p:sp>
          <p:nvSpPr>
            <p:cNvPr id="19" name="Freeform 7">
              <a:extLst>
                <a:ext uri="{FF2B5EF4-FFF2-40B4-BE49-F238E27FC236}">
                  <a16:creationId xmlns:a16="http://schemas.microsoft.com/office/drawing/2014/main" id="{EF029D2D-60B7-E42F-FF86-0039129038CD}"/>
                </a:ext>
              </a:extLst>
            </p:cNvPr>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s-ES"/>
            </a:p>
          </p:txBody>
        </p:sp>
        <p:sp>
          <p:nvSpPr>
            <p:cNvPr id="20" name="TextBox 8">
              <a:extLst>
                <a:ext uri="{FF2B5EF4-FFF2-40B4-BE49-F238E27FC236}">
                  <a16:creationId xmlns:a16="http://schemas.microsoft.com/office/drawing/2014/main" id="{09D6E43A-DD74-5238-6890-CDFD857F3528}"/>
                </a:ext>
              </a:extLst>
            </p:cNvPr>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11/08/2026</a:t>
              </a:r>
            </a:p>
          </p:txBody>
        </p:sp>
      </p:grpSp>
      <p:grpSp>
        <p:nvGrpSpPr>
          <p:cNvPr id="21" name="Group 9">
            <a:extLst>
              <a:ext uri="{FF2B5EF4-FFF2-40B4-BE49-F238E27FC236}">
                <a16:creationId xmlns:a16="http://schemas.microsoft.com/office/drawing/2014/main" id="{AC6AF7ED-E73A-5C90-4E46-8040B10CDA31}"/>
              </a:ext>
            </a:extLst>
          </p:cNvPr>
          <p:cNvGrpSpPr/>
          <p:nvPr/>
        </p:nvGrpSpPr>
        <p:grpSpPr>
          <a:xfrm>
            <a:off x="2343283" y="9509002"/>
            <a:ext cx="6172200" cy="547688"/>
            <a:chOff x="0" y="0"/>
            <a:chExt cx="8229600" cy="730250"/>
          </a:xfrm>
        </p:grpSpPr>
        <p:sp>
          <p:nvSpPr>
            <p:cNvPr id="22" name="Freeform 10">
              <a:extLst>
                <a:ext uri="{FF2B5EF4-FFF2-40B4-BE49-F238E27FC236}">
                  <a16:creationId xmlns:a16="http://schemas.microsoft.com/office/drawing/2014/main" id="{B022EA26-9408-4D16-266A-E8370EDFB6AD}"/>
                </a:ext>
              </a:extLst>
            </p:cNvPr>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s-ES" dirty="0"/>
            </a:p>
          </p:txBody>
        </p:sp>
        <p:sp>
          <p:nvSpPr>
            <p:cNvPr id="23" name="TextBox 11">
              <a:extLst>
                <a:ext uri="{FF2B5EF4-FFF2-40B4-BE49-F238E27FC236}">
                  <a16:creationId xmlns:a16="http://schemas.microsoft.com/office/drawing/2014/main" id="{C34133DF-785A-0423-2FC7-AB2F0823A469}"/>
                </a:ext>
              </a:extLst>
            </p:cNvPr>
            <p:cNvSpPr txBox="1"/>
            <p:nvPr/>
          </p:nvSpPr>
          <p:spPr>
            <a:xfrm>
              <a:off x="0" y="0"/>
              <a:ext cx="8229600" cy="730250"/>
            </a:xfrm>
            <a:prstGeom prst="rect">
              <a:avLst/>
            </a:prstGeom>
          </p:spPr>
          <p:txBody>
            <a:bodyPr lIns="0" tIns="0" rIns="0" bIns="0" rtlCol="0" anchor="ctr"/>
            <a:lstStyle/>
            <a:p>
              <a:pPr algn="l">
                <a:lnSpc>
                  <a:spcPts val="2160"/>
                </a:lnSpc>
              </a:pPr>
              <a:r>
                <a:rPr lang="en-US" dirty="0">
                  <a:solidFill>
                    <a:srgbClr val="9D9FA2"/>
                  </a:solidFill>
                  <a:latin typeface="DM Sans"/>
                  <a:ea typeface="DM Sans"/>
                  <a:cs typeface="DM Sans"/>
                  <a:sym typeface="DM Sans"/>
                </a:rPr>
                <a:t>ALCA demo case</a:t>
              </a:r>
              <a:endParaRPr lang="en-US" sz="1800" dirty="0">
                <a:solidFill>
                  <a:srgbClr val="9D9FA2"/>
                </a:solidFill>
                <a:latin typeface="DM Sans"/>
                <a:ea typeface="DM Sans"/>
                <a:cs typeface="DM Sans"/>
                <a:sym typeface="DM San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s-ES"/>
            </a:p>
          </p:txBody>
        </p:sp>
      </p:grpSp>
      <p:sp>
        <p:nvSpPr>
          <p:cNvPr id="4" name="TextBox 4"/>
          <p:cNvSpPr txBox="1"/>
          <p:nvPr/>
        </p:nvSpPr>
        <p:spPr>
          <a:xfrm>
            <a:off x="702488" y="650557"/>
            <a:ext cx="10404119" cy="1098852"/>
          </a:xfrm>
          <a:prstGeom prst="rect">
            <a:avLst/>
          </a:prstGeom>
        </p:spPr>
        <p:txBody>
          <a:bodyPr lIns="0" tIns="0" rIns="0" bIns="0" rtlCol="0" anchor="t">
            <a:spAutoFit/>
          </a:bodyPr>
          <a:lstStyle/>
          <a:p>
            <a:pPr algn="l">
              <a:lnSpc>
                <a:spcPts val="5184"/>
              </a:lnSpc>
            </a:pPr>
            <a:r>
              <a:rPr lang="en-US" sz="4800" b="1" dirty="0">
                <a:solidFill>
                  <a:srgbClr val="2976BC"/>
                </a:solidFill>
                <a:latin typeface="DM Sans Bold"/>
                <a:ea typeface="DM Sans Bold"/>
                <a:cs typeface="DM Sans Bold"/>
                <a:sym typeface="DM Sans Bold"/>
              </a:rPr>
              <a:t>Conclusions</a:t>
            </a:r>
          </a:p>
        </p:txBody>
      </p:sp>
      <p:sp>
        <p:nvSpPr>
          <p:cNvPr id="5" name="TextBox 5"/>
          <p:cNvSpPr txBox="1"/>
          <p:nvPr/>
        </p:nvSpPr>
        <p:spPr>
          <a:xfrm>
            <a:off x="838200" y="2095500"/>
            <a:ext cx="15590520" cy="6479531"/>
          </a:xfrm>
          <a:prstGeom prst="rect">
            <a:avLst/>
          </a:prstGeom>
        </p:spPr>
        <p:txBody>
          <a:bodyPr lIns="0" tIns="0" rIns="0" bIns="0" rtlCol="0" anchor="t">
            <a:spAutoFit/>
          </a:bodyPr>
          <a:lstStyle/>
          <a:p>
            <a:r>
              <a:rPr lang="en-US" sz="3200" b="1" dirty="0"/>
              <a:t>Conclusions</a:t>
            </a:r>
          </a:p>
          <a:p>
            <a:pPr marL="457200" indent="-457200">
              <a:buFont typeface="Arial" panose="020B0604020202020204" pitchFamily="34" charset="0"/>
              <a:buChar char="•"/>
            </a:pPr>
            <a:r>
              <a:rPr lang="en-US" sz="3200" dirty="0"/>
              <a:t>The demo case provides a </a:t>
            </a:r>
            <a:r>
              <a:rPr lang="en-US" sz="3200" b="1" dirty="0"/>
              <a:t>robust environmental and economic assessment</a:t>
            </a:r>
            <a:r>
              <a:rPr lang="en-US" sz="3200" dirty="0"/>
              <a:t> of an innovative alkaline electrolyser. </a:t>
            </a:r>
          </a:p>
          <a:p>
            <a:pPr marL="457200" indent="-457200">
              <a:buFont typeface="Arial" panose="020B0604020202020204" pitchFamily="34" charset="0"/>
              <a:buChar char="•"/>
            </a:pPr>
            <a:r>
              <a:rPr lang="en-US" sz="3200" dirty="0"/>
              <a:t>The combined </a:t>
            </a:r>
            <a:r>
              <a:rPr lang="en-US" sz="3200" b="1" dirty="0"/>
              <a:t>LCA + LCC approach</a:t>
            </a:r>
            <a:r>
              <a:rPr lang="en-US" sz="3200" dirty="0"/>
              <a:t> helps identify where the technology can deliver the greatest sustainability and cost benefits. </a:t>
            </a:r>
          </a:p>
          <a:p>
            <a:pPr marL="457200" indent="-457200">
              <a:buFont typeface="Arial" panose="020B0604020202020204" pitchFamily="34" charset="0"/>
              <a:buChar char="•"/>
            </a:pPr>
            <a:r>
              <a:rPr lang="en-US" sz="3200" dirty="0"/>
              <a:t>The results will support </a:t>
            </a:r>
            <a:r>
              <a:rPr lang="en-US" sz="3200" b="1" dirty="0"/>
              <a:t>technology validation, scale-up and better investment decisions</a:t>
            </a:r>
            <a:r>
              <a:rPr lang="en-US" sz="3200" dirty="0"/>
              <a:t> for future hydrogen systems. </a:t>
            </a:r>
          </a:p>
          <a:p>
            <a:endParaRPr lang="en-US" sz="3200" dirty="0"/>
          </a:p>
          <a:p>
            <a:r>
              <a:rPr lang="en-US" sz="3200" b="1" dirty="0"/>
              <a:t>Contribution to European green hydrogen goals</a:t>
            </a:r>
          </a:p>
          <a:p>
            <a:r>
              <a:rPr lang="en-US" sz="3200" dirty="0"/>
              <a:t>By providing clear evidence on </a:t>
            </a:r>
            <a:r>
              <a:rPr lang="en-US" sz="3200" b="1" dirty="0"/>
              <a:t>environmental performance, cost and scale-up potential</a:t>
            </a:r>
            <a:r>
              <a:rPr lang="en-US" sz="3200" dirty="0"/>
              <a:t>, this work supports the development of </a:t>
            </a:r>
            <a:r>
              <a:rPr lang="en-US" sz="3200" b="1" dirty="0"/>
              <a:t>more sustainable, competitive and resource-efficient </a:t>
            </a:r>
            <a:r>
              <a:rPr lang="en-US" sz="3200" b="1" dirty="0" err="1"/>
              <a:t>electrolysers</a:t>
            </a:r>
            <a:r>
              <a:rPr lang="en-US" sz="3200" dirty="0"/>
              <a:t>, helping accelerate the deployment of green hydrogen in Europe.</a:t>
            </a:r>
          </a:p>
          <a:p>
            <a:pPr algn="l">
              <a:lnSpc>
                <a:spcPts val="4050"/>
              </a:lnSpc>
            </a:pPr>
            <a:endParaRPr lang="en-US" sz="5400" dirty="0">
              <a:solidFill>
                <a:srgbClr val="74777B"/>
              </a:solidFill>
              <a:latin typeface="DM Sans"/>
              <a:ea typeface="DM Sans"/>
              <a:cs typeface="DM Sans"/>
              <a:sym typeface="DM Sans"/>
            </a:endParaRP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s-ES"/>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dirty="0">
                  <a:solidFill>
                    <a:srgbClr val="9D9FA2"/>
                  </a:solidFill>
                  <a:latin typeface="DM Sans"/>
                  <a:ea typeface="DM Sans"/>
                  <a:cs typeface="DM Sans"/>
                  <a:sym typeface="DM Sans"/>
                </a:rPr>
                <a:t>11/08/2026</a:t>
              </a:r>
            </a:p>
          </p:txBody>
        </p:sp>
      </p:grpSp>
      <p:grpSp>
        <p:nvGrpSpPr>
          <p:cNvPr id="9" name="Group 9"/>
          <p:cNvGrpSpPr/>
          <p:nvPr/>
        </p:nvGrpSpPr>
        <p:grpSpPr>
          <a:xfrm>
            <a:off x="2343283" y="9509002"/>
            <a:ext cx="6172200" cy="547688"/>
            <a:chOff x="0" y="0"/>
            <a:chExt cx="8229600" cy="730250"/>
          </a:xfrm>
        </p:grpSpPr>
        <p:sp>
          <p:nvSpPr>
            <p:cNvPr id="10" name="Freeform 10"/>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s-ES" dirty="0"/>
            </a:p>
          </p:txBody>
        </p:sp>
        <p:sp>
          <p:nvSpPr>
            <p:cNvPr id="11" name="TextBox 11"/>
            <p:cNvSpPr txBox="1"/>
            <p:nvPr/>
          </p:nvSpPr>
          <p:spPr>
            <a:xfrm>
              <a:off x="0" y="0"/>
              <a:ext cx="8229600" cy="730250"/>
            </a:xfrm>
            <a:prstGeom prst="rect">
              <a:avLst/>
            </a:prstGeom>
          </p:spPr>
          <p:txBody>
            <a:bodyPr lIns="0" tIns="0" rIns="0" bIns="0" rtlCol="0" anchor="ctr"/>
            <a:lstStyle/>
            <a:p>
              <a:pPr algn="l">
                <a:lnSpc>
                  <a:spcPts val="2160"/>
                </a:lnSpc>
              </a:pPr>
              <a:r>
                <a:rPr lang="en-US" dirty="0">
                  <a:solidFill>
                    <a:srgbClr val="9D9FA2"/>
                  </a:solidFill>
                  <a:latin typeface="DM Sans"/>
                  <a:ea typeface="DM Sans"/>
                  <a:cs typeface="DM Sans"/>
                  <a:sym typeface="DM Sans"/>
                </a:rPr>
                <a:t>ALCA demo case</a:t>
              </a:r>
              <a:endParaRPr lang="en-US" sz="1800" dirty="0">
                <a:solidFill>
                  <a:srgbClr val="9D9FA2"/>
                </a:solidFill>
                <a:latin typeface="DM Sans"/>
                <a:ea typeface="DM Sans"/>
                <a:cs typeface="DM Sans"/>
                <a:sym typeface="DM Sans"/>
              </a:endParaRP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s-E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5</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s-ES"/>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a:solidFill>
                  <a:srgbClr val="74777B"/>
                </a:solidFill>
                <a:latin typeface="DM Sans"/>
                <a:ea typeface="DM Sans"/>
                <a:cs typeface="DM Sans"/>
                <a:sym typeface="DM Sans"/>
              </a:rPr>
              <a:t>This project has received funding from the European Union’s Horizon Europe research and innovation programme.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es-ES"/>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es-ES"/>
            </a:p>
          </p:txBody>
        </p:sp>
      </p:grpSp>
      <p:sp>
        <p:nvSpPr>
          <p:cNvPr id="9" name="TextBox 9"/>
          <p:cNvSpPr txBox="1"/>
          <p:nvPr/>
        </p:nvSpPr>
        <p:spPr>
          <a:xfrm>
            <a:off x="2841012" y="2790228"/>
            <a:ext cx="11655333" cy="2508251"/>
          </a:xfrm>
          <a:prstGeom prst="rect">
            <a:avLst/>
          </a:prstGeom>
        </p:spPr>
        <p:txBody>
          <a:bodyPr lIns="0" tIns="0" rIns="0" bIns="0" rtlCol="0" anchor="t">
            <a:spAutoFit/>
          </a:bodyPr>
          <a:lstStyle/>
          <a:p>
            <a:pPr algn="ctr">
              <a:lnSpc>
                <a:spcPts val="6480"/>
              </a:lnSpc>
            </a:pPr>
            <a:r>
              <a:rPr lang="en-US" sz="6000" b="1" dirty="0"/>
              <a:t>ALCA: Sustainability and Cost Assessment of an Innovative Alkaline Electrolyser</a:t>
            </a:r>
            <a:endParaRPr lang="en-US" sz="6000" b="1" dirty="0">
              <a:solidFill>
                <a:srgbClr val="31B672"/>
              </a:solidFill>
              <a:latin typeface="DM Sans Bold"/>
              <a:ea typeface="DM Sans Bold"/>
              <a:cs typeface="DM Sans Bold"/>
              <a:sym typeface="DM Sans Bold"/>
            </a:endParaRPr>
          </a:p>
        </p:txBody>
      </p:sp>
      <p:sp>
        <p:nvSpPr>
          <p:cNvPr id="10" name="TextBox 10"/>
          <p:cNvSpPr txBox="1"/>
          <p:nvPr/>
        </p:nvSpPr>
        <p:spPr>
          <a:xfrm>
            <a:off x="611048" y="6364461"/>
            <a:ext cx="9599751" cy="2007409"/>
          </a:xfrm>
          <a:prstGeom prst="rect">
            <a:avLst/>
          </a:prstGeom>
        </p:spPr>
        <p:txBody>
          <a:bodyPr wrap="square" lIns="0" tIns="0" rIns="0" bIns="0" rtlCol="0" anchor="t">
            <a:spAutoFit/>
          </a:bodyPr>
          <a:lstStyle/>
          <a:p>
            <a:pPr algn="l">
              <a:lnSpc>
                <a:spcPts val="3888"/>
              </a:lnSpc>
            </a:pPr>
            <a:r>
              <a:rPr lang="en-US" sz="3600" b="1" dirty="0">
                <a:solidFill>
                  <a:srgbClr val="74777B"/>
                </a:solidFill>
                <a:latin typeface="DM Sans Bold"/>
                <a:ea typeface="DM Sans Bold"/>
                <a:cs typeface="DM Sans Bold"/>
                <a:sym typeface="DM Sans Bold"/>
              </a:rPr>
              <a:t>Contact Information:</a:t>
            </a:r>
            <a:r>
              <a:rPr lang="en-US" sz="3600" dirty="0">
                <a:solidFill>
                  <a:srgbClr val="74777B"/>
                </a:solidFill>
                <a:latin typeface="DM Sans"/>
                <a:ea typeface="DM Sans"/>
                <a:cs typeface="DM Sans"/>
                <a:sym typeface="DM Sans"/>
              </a:rPr>
              <a:t> </a:t>
            </a:r>
          </a:p>
          <a:p>
            <a:pPr algn="r">
              <a:lnSpc>
                <a:spcPts val="3888"/>
              </a:lnSpc>
            </a:pPr>
            <a:r>
              <a:rPr lang="en-US" sz="3600" dirty="0">
                <a:solidFill>
                  <a:srgbClr val="74777B"/>
                </a:solidFill>
                <a:latin typeface="DM Sans"/>
                <a:ea typeface="DM Sans"/>
                <a:cs typeface="DM Sans"/>
                <a:sym typeface="DM Sans"/>
              </a:rPr>
              <a:t>Jorge Arnal, TECNALIA</a:t>
            </a:r>
          </a:p>
          <a:p>
            <a:pPr algn="r">
              <a:lnSpc>
                <a:spcPts val="3888"/>
              </a:lnSpc>
            </a:pPr>
            <a:r>
              <a:rPr lang="en-US" sz="3600" dirty="0">
                <a:solidFill>
                  <a:srgbClr val="74777B"/>
                </a:solidFill>
                <a:latin typeface="DM Sans"/>
                <a:ea typeface="DM Sans"/>
                <a:cs typeface="DM Sans"/>
                <a:sym typeface="DM Sans"/>
                <a:hlinkClick r:id="rId5"/>
              </a:rPr>
              <a:t>jorge.arnal@tecnalia.com</a:t>
            </a:r>
            <a:r>
              <a:rPr lang="en-US" sz="3600" dirty="0">
                <a:solidFill>
                  <a:srgbClr val="74777B"/>
                </a:solidFill>
                <a:latin typeface="DM Sans"/>
                <a:ea typeface="DM Sans"/>
                <a:cs typeface="DM Sans"/>
                <a:sym typeface="DM Sans"/>
              </a:rPr>
              <a:t> </a:t>
            </a:r>
          </a:p>
          <a:p>
            <a:pPr algn="l">
              <a:lnSpc>
                <a:spcPts val="3888"/>
              </a:lnSpc>
            </a:pPr>
            <a:endParaRPr lang="en-US" sz="3600" dirty="0">
              <a:solidFill>
                <a:srgbClr val="74777B"/>
              </a:solidFill>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a26bf31-8714-41bf-b11e-b9a746df2c5a">
      <Terms xmlns="http://schemas.microsoft.com/office/infopath/2007/PartnerControls"/>
    </lcf76f155ced4ddcb4097134ff3c332f>
    <TaxCatchAll xmlns="b85bf783-2075-4998-a077-99770b7d3cd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3720E01EDC4124B8036422F841CA5FE" ma:contentTypeVersion="16" ma:contentTypeDescription="Crear nuevo documento." ma:contentTypeScope="" ma:versionID="aa33215bb82ef94689789163bf82f044">
  <xsd:schema xmlns:xsd="http://www.w3.org/2001/XMLSchema" xmlns:xs="http://www.w3.org/2001/XMLSchema" xmlns:p="http://schemas.microsoft.com/office/2006/metadata/properties" xmlns:ns2="b85bf783-2075-4998-a077-99770b7d3cdc" xmlns:ns3="9a26bf31-8714-41bf-b11e-b9a746df2c5a" targetNamespace="http://schemas.microsoft.com/office/2006/metadata/properties" ma:root="true" ma:fieldsID="3d69370d3e0e0c457f94c005b0060488" ns2:_="" ns3:_="">
    <xsd:import namespace="b85bf783-2075-4998-a077-99770b7d3cdc"/>
    <xsd:import namespace="9a26bf31-8714-41bf-b11e-b9a746df2c5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LengthInSeconds" minOccurs="0"/>
                <xsd:element ref="ns3:MediaServiceDateTaken"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5bf783-2075-4998-a077-99770b7d3cdc"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16" nillable="true" ma:displayName="Taxonomy Catch All Column" ma:hidden="true" ma:list="{88aaafc7-9f4d-4588-834e-4167aaf40caf}" ma:internalName="TaxCatchAll" ma:showField="CatchAllData" ma:web="b85bf783-2075-4998-a077-99770b7d3c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a26bf31-8714-41bf-b11e-b9a746df2c5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Etiquetas de imagen" ma:readOnly="false" ma:fieldId="{5cf76f15-5ced-4ddc-b409-7134ff3c332f}" ma:taxonomyMulti="true" ma:sspId="ddd764ea-f358-4c72-bc2f-0d3f8bd6764e"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E11A42-37EF-4542-87E2-11E52F12F0AE}">
  <ds:schemaRefs>
    <ds:schemaRef ds:uri="http://schemas.microsoft.com/office/2006/metadata/properties"/>
    <ds:schemaRef ds:uri="http://schemas.microsoft.com/office/infopath/2007/PartnerControls"/>
    <ds:schemaRef ds:uri="9a26bf31-8714-41bf-b11e-b9a746df2c5a"/>
    <ds:schemaRef ds:uri="b85bf783-2075-4998-a077-99770b7d3cdc"/>
  </ds:schemaRefs>
</ds:datastoreItem>
</file>

<file path=customXml/itemProps2.xml><?xml version="1.0" encoding="utf-8"?>
<ds:datastoreItem xmlns:ds="http://schemas.openxmlformats.org/officeDocument/2006/customXml" ds:itemID="{FD3F72CA-FC8D-45F1-8AD2-1D7F25C020C7}">
  <ds:schemaRefs>
    <ds:schemaRef ds:uri="http://schemas.microsoft.com/sharepoint/v3/contenttype/forms"/>
  </ds:schemaRefs>
</ds:datastoreItem>
</file>

<file path=customXml/itemProps3.xml><?xml version="1.0" encoding="utf-8"?>
<ds:datastoreItem xmlns:ds="http://schemas.openxmlformats.org/officeDocument/2006/customXml" ds:itemID="{7CBCFF97-C65C-43DE-B48F-E5A842B5CE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5bf783-2075-4998-a077-99770b7d3cdc"/>
    <ds:schemaRef ds:uri="9a26bf31-8714-41bf-b11e-b9a746df2c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235b67c-bf48-4671-b1a1-da444c1bef66}" enabled="0" method="" siteId="{b235b67c-bf48-4671-b1a1-da444c1bef66}" removed="1"/>
</clbl:labelList>
</file>

<file path=docProps/app.xml><?xml version="1.0" encoding="utf-8"?>
<Properties xmlns="http://schemas.openxmlformats.org/officeDocument/2006/extended-properties" xmlns:vt="http://schemas.openxmlformats.org/officeDocument/2006/docPropsVTypes">
  <TotalTime>35</TotalTime>
  <Words>624</Words>
  <Application>Microsoft Office PowerPoint</Application>
  <PresentationFormat>Personalizado</PresentationFormat>
  <Paragraphs>52</Paragraphs>
  <Slides>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vt:i4>
      </vt:variant>
    </vt:vector>
  </HeadingPairs>
  <TitlesOfParts>
    <vt:vector size="11" baseType="lpstr">
      <vt:lpstr>DM Sans</vt:lpstr>
      <vt:lpstr>Calibri</vt:lpstr>
      <vt:lpstr>Arial</vt:lpstr>
      <vt:lpstr>DM Sans 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CLEANHYPRO template for democase publication.pptx</dc:title>
  <dc:creator>Arnal Mañas, Jorge</dc:creator>
  <cp:lastModifiedBy>Arnal Mañas, Jorge</cp:lastModifiedBy>
  <cp:revision>3</cp:revision>
  <dcterms:created xsi:type="dcterms:W3CDTF">2006-08-16T00:00:00Z</dcterms:created>
  <dcterms:modified xsi:type="dcterms:W3CDTF">2026-09-01T07:05:30Z</dcterms:modified>
  <dc:identifier>DAHHeuq0QqM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0x010100C3720E01EDC4124B8036422F841CA5FE</vt:lpwstr>
  </property>
  <property fmtid="{D5CDD505-2E9C-101B-9397-08002B2CF9AE}" pid="3" name="MediaServiceImageTags">
    <vt:lpwstr/>
  </property>
</Properties>
</file>