
<file path=[Content_Types].xml><?xml version="1.0" encoding="utf-8"?>
<Types xmlns="http://schemas.openxmlformats.org/package/2006/content-types">
  <Default Extension="bin" ContentType="application/vnd.openxmlformats-officedocument.oleObject"/>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ags/tag1.xml" ContentType="application/vnd.openxmlformats-officedocument.presentationml.tags+xml"/>
  <Override PartName="/ppt/theme/theme2.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11"/>
  </p:notesMasterIdLst>
  <p:sldIdLst>
    <p:sldId id="256" r:id="rId5"/>
    <p:sldId id="257" r:id="rId6"/>
    <p:sldId id="258" r:id="rId7"/>
    <p:sldId id="260" r:id="rId8"/>
    <p:sldId id="261" r:id="rId9"/>
    <p:sldId id="262" r:id="rId10"/>
  </p:sldIdLst>
  <p:sldSz cx="18288000" cy="10287000"/>
  <p:notesSz cx="6858000" cy="9144000"/>
  <p:embeddedFontLst>
    <p:embeddedFont>
      <p:font typeface="DM Sans" pitchFamily="2" charset="0"/>
      <p:regular r:id="rId12"/>
      <p:bold r:id="rId13"/>
      <p:italic r:id="rId14"/>
      <p:boldItalic r:id="rId1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731AF64-0AFC-9955-B69F-32D1A6035AEF}" name="Nazanin Rashidi" initials="NR" userId="S::Nazanin.Rashidi@bekaert.com::06024150-0157-4305-9dbf-3805b4a82774" providerId="AD"/>
  <p188:author id="{F97688A9-0BEC-2E38-37C9-B7736870F2B2}" name="Olga Koptsuk" initials="OK" userId="S::olga.koptsuk@bekaert.com::0db56505-0abe-4448-aad3-5995ee193d91" providerId="AD"/>
  <p188:author id="{188F60DA-DF09-3587-5940-45478D5FEAF0}" name="Thomas Favet" initials="TF" userId="S::thomas.favet@bekaert.com::4b0b412c-b0c1-4b4a-933b-6aafe1706c98"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5" d="100"/>
          <a:sy n="65" d="100"/>
        </p:scale>
        <p:origin x="114" y="25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font" Target="fonts/font2.fntdata"/><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font" Target="fonts/font1.fntdata"/><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font" Target="fonts/font4.fntdata"/><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font" Target="fonts/font3.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8DE2069-5B22-447B-9F4F-055CACDEE7B8}" type="datetimeFigureOut">
              <a:t>8/28/2026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E9BDAD9-7409-4C59-AAA7-FAC3B8FADBD7}" type="slidenum">
              <a:t>‹#›</a:t>
            </a:fld>
            <a:endParaRPr lang="en-GB"/>
          </a:p>
        </p:txBody>
      </p:sp>
    </p:spTree>
    <p:extLst>
      <p:ext uri="{BB962C8B-B14F-4D97-AF65-F5344CB8AC3E}">
        <p14:creationId xmlns:p14="http://schemas.microsoft.com/office/powerpoint/2010/main" val="34032671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8/28/2026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8/28/2026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8/28/2026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LEANHYPRO_MASTER">
    <p:bg>
      <p:bgPr>
        <a:solidFill>
          <a:srgbClr val="F7FAFC"/>
        </a:solidFill>
        <a:effectLst/>
      </p:bgPr>
    </p:bg>
    <p:spTree>
      <p:nvGrpSpPr>
        <p:cNvPr id="1" name=""/>
        <p:cNvGrpSpPr/>
        <p:nvPr/>
      </p:nvGrpSpPr>
      <p:grpSpPr>
        <a:xfrm>
          <a:off x="0" y="0"/>
          <a:ext cx="0" cy="0"/>
          <a:chOff x="0" y="0"/>
          <a:chExt cx="0" cy="0"/>
        </a:xfrm>
      </p:grpSpPr>
      <p:sp>
        <p:nvSpPr>
          <p:cNvPr id="2" name="Shape 0"/>
          <p:cNvSpPr/>
          <p:nvPr/>
        </p:nvSpPr>
        <p:spPr>
          <a:xfrm>
            <a:off x="1" y="9806940"/>
            <a:ext cx="18287543" cy="0"/>
          </a:xfrm>
          <a:prstGeom prst="line">
            <a:avLst/>
          </a:prstGeom>
          <a:noFill/>
          <a:ln w="15240">
            <a:solidFill>
              <a:srgbClr val="00A3A3"/>
            </a:solidFill>
            <a:prstDash val="solid"/>
          </a:ln>
        </p:spPr>
      </p:sp>
      <p:sp>
        <p:nvSpPr>
          <p:cNvPr id="3" name="Text 1"/>
          <p:cNvSpPr/>
          <p:nvPr/>
        </p:nvSpPr>
        <p:spPr>
          <a:xfrm>
            <a:off x="617220" y="9848088"/>
            <a:ext cx="16047720" cy="219456"/>
          </a:xfrm>
          <a:prstGeom prst="rect">
            <a:avLst/>
          </a:prstGeom>
          <a:noFill/>
          <a:ln/>
        </p:spPr>
        <p:txBody>
          <a:bodyPr wrap="square" lIns="0" tIns="0" rIns="0" bIns="0" rtlCol="0" anchor="ctr"/>
          <a:lstStyle/>
          <a:p>
            <a:pPr marL="0" indent="0">
              <a:buNone/>
            </a:pPr>
            <a:r>
              <a:rPr lang="en-US" sz="870">
                <a:solidFill>
                  <a:srgbClr val="6B7280"/>
                </a:solidFill>
                <a:latin typeface="Aptos" pitchFamily="34" charset="0"/>
                <a:ea typeface="Aptos" pitchFamily="34" charset="-122"/>
                <a:cs typeface="Aptos" pitchFamily="34" charset="-120"/>
              </a:rPr>
              <a:t>This project has received funding from the European Union’s Horizon Europe research and innovation programme. Views and opinions expressed are those of the author(s) only.</a:t>
            </a:r>
            <a:endParaRPr lang="en-US" sz="870"/>
          </a:p>
        </p:txBody>
      </p:sp>
      <p:sp>
        <p:nvSpPr>
          <p:cNvPr id="25" name="Slide Number Placeholder 0"/>
          <p:cNvSpPr>
            <a:spLocks noGrp="1"/>
          </p:cNvSpPr>
          <p:nvPr>
            <p:ph type="sldNum" sz="quarter" idx="4294967295"/>
          </p:nvPr>
        </p:nvSpPr>
        <p:spPr>
          <a:xfrm>
            <a:off x="17309592" y="9806940"/>
            <a:ext cx="1200000" cy="450000"/>
          </a:xfrm>
          <a:prstGeom prst="rect">
            <a:avLst/>
          </a:prstGeom>
          <a:extLst>
            <a:ext uri="{C572A759-6A51-4108-AA02-DFA0A04FC94B}">
              <ma14:wrappingTextBoxFlag xmlns:ma14="http://schemas.microsoft.com/office/mac/drawingml/2011/main" xmlns="" val="0"/>
            </a:ext>
          </a:extLst>
        </p:spPr>
        <p:txBody>
          <a:bodyPr/>
          <a:lstStyle>
            <a:lvl1pPr>
              <a:defRPr sz="1050">
                <a:solidFill>
                  <a:srgbClr val="6B7280"/>
                </a:solidFill>
                <a:latin typeface="Aptos"/>
                <a:ea typeface="Aptos"/>
                <a:cs typeface="Aptos"/>
              </a:defRPr>
            </a:lvl1pPr>
          </a:lstStyle>
          <a:p>
            <a:pPr algn="l"/>
            <a:fld id="{F7021451-1387-4CA6-816F-3879F97B5CBC}" type="slidenum">
              <a:rPr lang="en-US" b="0"/>
              <a:t>‹#›</a:t>
            </a:fld>
            <a:endParaRPr lang="en-US"/>
          </a:p>
        </p:txBody>
      </p:sp>
    </p:spTree>
    <p:extLst>
      <p:ext uri="{BB962C8B-B14F-4D97-AF65-F5344CB8AC3E}">
        <p14:creationId xmlns:p14="http://schemas.microsoft.com/office/powerpoint/2010/main" val="40515668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oleObject" Target="../embeddings/oleObject1.bin"/><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ags" Target="../tags/tag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DFCB7029-F865-E7B3-9F44-50A9A9C09182}"/>
              </a:ext>
            </a:extLst>
          </p:cNvPr>
          <p:cNvGraphicFramePr>
            <a:graphicFrameLocks/>
          </p:cNvGraphicFramePr>
          <p:nvPr userDrawn="1">
            <p:custDataLst>
              <p:tags r:id="rId14"/>
            </p:custDataLst>
            <p:extLst>
              <p:ext uri="{D42A27DB-BD31-4B8C-83A1-F6EECF244321}">
                <p14:modId xmlns:p14="http://schemas.microsoft.com/office/powerpoint/2010/main" val="414632992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5" imgW="484" imgH="484" progId="TCLayout.ActiveDocument.1">
                  <p:embed/>
                </p:oleObj>
              </mc:Choice>
              <mc:Fallback>
                <p:oleObj name="think-cell Slide" r:id="rId15" imgW="484" imgH="484" progId="TCLayout.ActiveDocument.1">
                  <p:embed/>
                  <p:pic>
                    <p:nvPicPr>
                      <p:cNvPr id="7" name="think-cell data - do not delete" hidden="1">
                        <a:extLst>
                          <a:ext uri="{FF2B5EF4-FFF2-40B4-BE49-F238E27FC236}">
                            <a16:creationId xmlns:a16="http://schemas.microsoft.com/office/drawing/2014/main" id="{DFCB7029-F865-E7B3-9F44-50A9A9C09182}"/>
                          </a:ext>
                        </a:extLst>
                      </p:cNvPr>
                      <p:cNvPicPr/>
                      <p:nvPr/>
                    </p:nvPicPr>
                    <p:blipFill>
                      <a:blip r:embed="rId16"/>
                      <a:stretch>
                        <a:fillRect/>
                      </a:stretch>
                    </p:blipFill>
                    <p:spPr>
                      <a:xfrm>
                        <a:off x="1588" y="1588"/>
                        <a:ext cx="1588" cy="1588"/>
                      </a:xfrm>
                      <a:prstGeom prst="rect">
                        <a:avLst/>
                      </a:prstGeom>
                    </p:spPr>
                  </p:pic>
                </p:oleObj>
              </mc:Fallback>
            </mc:AlternateContent>
          </a:graphicData>
        </a:graphic>
      </p:graphicFrame>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latin typeface="DM Sans" charset="0"/>
              </a:defRPr>
            </a:lvl1pPr>
          </a:lstStyle>
          <a:p>
            <a:fld id="{1D8BD707-D9CF-40AE-B4C6-C98DA3205C09}" type="datetimeFigureOut">
              <a:rPr lang="en-US" smtClean="0"/>
              <a:pPr/>
              <a:t>8/28/2026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DM Sans" charset="0"/>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latin typeface="DM Sans" charset="0"/>
              </a:defRPr>
            </a:lvl1pPr>
          </a:lstStyle>
          <a:p>
            <a:fld id="{B6F15528-21DE-4FAA-801E-634DDDAF4B2B}" type="slidenum">
              <a:rPr lang="en-US" smtClean="0"/>
              <a:pPr/>
              <a:t>‹#›</a:t>
            </a:fld>
            <a:endParaRPr lang="en-US"/>
          </a:p>
        </p:txBody>
      </p:sp>
      <p:sp>
        <p:nvSpPr>
          <p:cNvPr id="8" name="TextBox 7">
            <a:extLst>
              <a:ext uri="{FF2B5EF4-FFF2-40B4-BE49-F238E27FC236}">
                <a16:creationId xmlns:a16="http://schemas.microsoft.com/office/drawing/2014/main" id="{0D28902A-DEE6-5968-43C0-B05142700952}"/>
              </a:ext>
            </a:extLst>
          </p:cNvPr>
          <p:cNvSpPr txBox="1"/>
          <p:nvPr>
            <p:extLst>
              <p:ext uri="{1162E1C5-73C7-4A58-AE30-91384D911F3F}">
                <p184:classification xmlns:p184="http://schemas.microsoft.com/office/powerpoint/2018/4/main" val="ftr"/>
              </p:ext>
            </p:extLst>
          </p:nvPr>
        </p:nvSpPr>
        <p:spPr>
          <a:xfrm>
            <a:off x="7893812" y="10071100"/>
            <a:ext cx="2525713" cy="152400"/>
          </a:xfrm>
          <a:prstGeom prst="rect">
            <a:avLst/>
          </a:prstGeom>
        </p:spPr>
        <p:txBody>
          <a:bodyPr horzOverflow="overflow" lIns="0" tIns="0" rIns="0" bIns="0">
            <a:spAutoFit/>
          </a:bodyPr>
          <a:lstStyle/>
          <a:p>
            <a:pPr algn="l"/>
            <a:r>
              <a:rPr lang="en-GB" sz="1000">
                <a:solidFill>
                  <a:srgbClr val="000000">
                    <a:alpha val="50000"/>
                  </a:srgbClr>
                </a:solidFill>
                <a:latin typeface="Aptos" panose="020B0004020202020204" pitchFamily="34" charset="0"/>
              </a:rPr>
              <a:t>Classification: Bekaert Restricted Information</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DM Sans" charset="0"/>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DM Sans"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DM Sans"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DM Sans"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DM Sans"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DM Sans"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hyperlink" Target="mailto:Nazanin.Rashidi@bekaert.com" TargetMode="Externa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1315" y="0"/>
            <a:ext cx="18288000" cy="10287000"/>
            <a:chOff x="-41753" y="0"/>
            <a:chExt cx="24384000" cy="13716000"/>
          </a:xfrm>
        </p:grpSpPr>
        <p:sp>
          <p:nvSpPr>
            <p:cNvPr id="3" name="Freeform 3" descr="A close-up of a white circle  Description automatically generated"/>
            <p:cNvSpPr/>
            <p:nvPr/>
          </p:nvSpPr>
          <p:spPr>
            <a:xfrm>
              <a:off x="-41753" y="0"/>
              <a:ext cx="24384000" cy="13716000"/>
            </a:xfrm>
            <a:custGeom>
              <a:avLst/>
              <a:gdLst/>
              <a:ahLst/>
              <a:cxnLst/>
              <a:rect l="l" t="t" r="r" b="b"/>
              <a:pathLst>
                <a:path w="24384000" h="13716000">
                  <a:moveTo>
                    <a:pt x="0" y="0"/>
                  </a:moveTo>
                  <a:lnTo>
                    <a:pt x="24384000" y="0"/>
                  </a:lnTo>
                  <a:lnTo>
                    <a:pt x="24384000" y="13716000"/>
                  </a:lnTo>
                  <a:lnTo>
                    <a:pt x="0" y="13716000"/>
                  </a:lnTo>
                  <a:lnTo>
                    <a:pt x="0" y="0"/>
                  </a:lnTo>
                  <a:close/>
                </a:path>
              </a:pathLst>
            </a:custGeom>
            <a:blipFill>
              <a:blip r:embed="rId2"/>
              <a:stretch>
                <a:fillRect/>
              </a:stretch>
            </a:blipFill>
          </p:spPr>
          <p:txBody>
            <a:bodyPr/>
            <a:lstStyle/>
            <a:p>
              <a:endParaRPr lang="en-GB"/>
            </a:p>
          </p:txBody>
        </p:sp>
      </p:grpSp>
      <p:sp>
        <p:nvSpPr>
          <p:cNvPr id="4" name="TextBox 4"/>
          <p:cNvSpPr txBox="1"/>
          <p:nvPr/>
        </p:nvSpPr>
        <p:spPr>
          <a:xfrm>
            <a:off x="3730952" y="9248251"/>
            <a:ext cx="13746537" cy="685380"/>
          </a:xfrm>
          <a:prstGeom prst="rect">
            <a:avLst/>
          </a:prstGeom>
        </p:spPr>
        <p:txBody>
          <a:bodyPr lIns="0" tIns="0" rIns="0" bIns="0" rtlCol="0" anchor="t">
            <a:spAutoFit/>
          </a:bodyPr>
          <a:lstStyle/>
          <a:p>
            <a:pPr algn="l">
              <a:lnSpc>
                <a:spcPts val="1799"/>
              </a:lnSpc>
            </a:pPr>
            <a:r>
              <a:rPr lang="en-US" sz="1200" dirty="0">
                <a:solidFill>
                  <a:srgbClr val="74777B"/>
                </a:solidFill>
                <a:latin typeface="DM Sans" pitchFamily="2" charset="0"/>
                <a:ea typeface="DM Sans"/>
                <a:cs typeface="DM Sans"/>
                <a:sym typeface="DM Sans"/>
              </a:rPr>
              <a:t>This project has received funding from the European Union’s Horizon Europe research and innovation </a:t>
            </a:r>
            <a:r>
              <a:rPr lang="en-US" sz="1200" dirty="0" err="1">
                <a:solidFill>
                  <a:srgbClr val="74777B"/>
                </a:solidFill>
                <a:latin typeface="DM Sans" pitchFamily="2" charset="0"/>
                <a:ea typeface="DM Sans"/>
                <a:cs typeface="DM Sans"/>
                <a:sym typeface="DM Sans"/>
              </a:rPr>
              <a:t>programme</a:t>
            </a:r>
            <a:r>
              <a:rPr lang="en-US" sz="1200" dirty="0">
                <a:solidFill>
                  <a:srgbClr val="74777B"/>
                </a:solidFill>
                <a:latin typeface="DM Sans" pitchFamily="2" charset="0"/>
                <a:ea typeface="DM Sans"/>
                <a:cs typeface="DM Sans"/>
                <a:sym typeface="DM Sans"/>
              </a:rPr>
              <a:t>. Views and opinions expressed are however, those of the author(s) only and do not necessarily reflect those of the European Union or the European Innovation Council and SMEs Executive Agency (EISMEA). Neither the European Union nor the granting authority can be held responsible for them.</a:t>
            </a:r>
          </a:p>
        </p:txBody>
      </p:sp>
      <p:grpSp>
        <p:nvGrpSpPr>
          <p:cNvPr id="5" name="Group 5"/>
          <p:cNvGrpSpPr/>
          <p:nvPr/>
        </p:nvGrpSpPr>
        <p:grpSpPr>
          <a:xfrm>
            <a:off x="15279313" y="117287"/>
            <a:ext cx="2853576" cy="1409005"/>
            <a:chOff x="0" y="0"/>
            <a:chExt cx="3804768" cy="1878673"/>
          </a:xfrm>
        </p:grpSpPr>
        <p:sp>
          <p:nvSpPr>
            <p:cNvPr id="6" name="Freeform 6" descr="A logo with a black background  Description automatically generated"/>
            <p:cNvSpPr/>
            <p:nvPr/>
          </p:nvSpPr>
          <p:spPr>
            <a:xfrm>
              <a:off x="0" y="0"/>
              <a:ext cx="3804793" cy="1878711"/>
            </a:xfrm>
            <a:custGeom>
              <a:avLst/>
              <a:gdLst/>
              <a:ahLst/>
              <a:cxnLst/>
              <a:rect l="l" t="t" r="r" b="b"/>
              <a:pathLst>
                <a:path w="3804793" h="1878711">
                  <a:moveTo>
                    <a:pt x="0" y="0"/>
                  </a:moveTo>
                  <a:lnTo>
                    <a:pt x="3804793" y="0"/>
                  </a:lnTo>
                  <a:lnTo>
                    <a:pt x="3804793" y="1878711"/>
                  </a:lnTo>
                  <a:lnTo>
                    <a:pt x="0" y="1878711"/>
                  </a:lnTo>
                  <a:lnTo>
                    <a:pt x="0" y="0"/>
                  </a:lnTo>
                  <a:close/>
                </a:path>
              </a:pathLst>
            </a:custGeom>
            <a:blipFill>
              <a:blip r:embed="rId3"/>
              <a:stretch>
                <a:fillRect b="2"/>
              </a:stretch>
            </a:blipFill>
          </p:spPr>
          <p:txBody>
            <a:bodyPr/>
            <a:lstStyle/>
            <a:p>
              <a:endParaRPr lang="en-GB"/>
            </a:p>
          </p:txBody>
        </p:sp>
      </p:grpSp>
      <p:grpSp>
        <p:nvGrpSpPr>
          <p:cNvPr id="7" name="Group 7"/>
          <p:cNvGrpSpPr/>
          <p:nvPr/>
        </p:nvGrpSpPr>
        <p:grpSpPr>
          <a:xfrm>
            <a:off x="611048" y="9247956"/>
            <a:ext cx="2810751" cy="589683"/>
            <a:chOff x="0" y="0"/>
            <a:chExt cx="3747668" cy="786244"/>
          </a:xfrm>
        </p:grpSpPr>
        <p:sp>
          <p:nvSpPr>
            <p:cNvPr id="8" name="Freeform 8" descr="A blue text on a black background  Description automatically generated"/>
            <p:cNvSpPr/>
            <p:nvPr/>
          </p:nvSpPr>
          <p:spPr>
            <a:xfrm>
              <a:off x="0" y="0"/>
              <a:ext cx="3747643" cy="786257"/>
            </a:xfrm>
            <a:custGeom>
              <a:avLst/>
              <a:gdLst/>
              <a:ahLst/>
              <a:cxnLst/>
              <a:rect l="l" t="t" r="r" b="b"/>
              <a:pathLst>
                <a:path w="3747643" h="786257">
                  <a:moveTo>
                    <a:pt x="0" y="0"/>
                  </a:moveTo>
                  <a:lnTo>
                    <a:pt x="3747643" y="0"/>
                  </a:lnTo>
                  <a:lnTo>
                    <a:pt x="3747643" y="786257"/>
                  </a:lnTo>
                  <a:lnTo>
                    <a:pt x="0" y="786257"/>
                  </a:lnTo>
                  <a:lnTo>
                    <a:pt x="0" y="0"/>
                  </a:lnTo>
                  <a:close/>
                </a:path>
              </a:pathLst>
            </a:custGeom>
            <a:blipFill>
              <a:blip r:embed="rId4"/>
              <a:stretch>
                <a:fillRect b="1"/>
              </a:stretch>
            </a:blipFill>
          </p:spPr>
          <p:txBody>
            <a:bodyPr/>
            <a:lstStyle/>
            <a:p>
              <a:endParaRPr lang="en-GB"/>
            </a:p>
          </p:txBody>
        </p:sp>
      </p:grpSp>
      <p:sp>
        <p:nvSpPr>
          <p:cNvPr id="9" name="TextBox 9"/>
          <p:cNvSpPr txBox="1"/>
          <p:nvPr/>
        </p:nvSpPr>
        <p:spPr>
          <a:xfrm>
            <a:off x="2929423" y="771501"/>
            <a:ext cx="11655333" cy="808235"/>
          </a:xfrm>
          <a:prstGeom prst="rect">
            <a:avLst/>
          </a:prstGeom>
        </p:spPr>
        <p:txBody>
          <a:bodyPr lIns="0" tIns="0" rIns="0" bIns="0" rtlCol="0" anchor="t">
            <a:spAutoFit/>
          </a:bodyPr>
          <a:lstStyle/>
          <a:p>
            <a:pPr algn="ctr">
              <a:lnSpc>
                <a:spcPts val="6480"/>
              </a:lnSpc>
            </a:pPr>
            <a:endParaRPr lang="en-US" sz="5400" b="1">
              <a:solidFill>
                <a:srgbClr val="31B672"/>
              </a:solidFill>
              <a:latin typeface="DM Sans" pitchFamily="2" charset="0"/>
            </a:endParaRPr>
          </a:p>
        </p:txBody>
      </p:sp>
      <p:sp>
        <p:nvSpPr>
          <p:cNvPr id="10" name="TextBox 10"/>
          <p:cNvSpPr txBox="1"/>
          <p:nvPr/>
        </p:nvSpPr>
        <p:spPr>
          <a:xfrm>
            <a:off x="611048" y="2351237"/>
            <a:ext cx="16178346" cy="6699463"/>
          </a:xfrm>
          <a:prstGeom prst="rect">
            <a:avLst/>
          </a:prstGeom>
        </p:spPr>
        <p:txBody>
          <a:bodyPr lIns="0" tIns="0" rIns="0" bIns="0" rtlCol="0" anchor="t">
            <a:spAutoFit/>
          </a:bodyPr>
          <a:lstStyle/>
          <a:p>
            <a:pPr>
              <a:lnSpc>
                <a:spcPts val="4536"/>
              </a:lnSpc>
            </a:pPr>
            <a:r>
              <a:rPr lang="en-US" sz="4000" b="1" i="0" u="none" strike="noStrike" baseline="0" dirty="0">
                <a:solidFill>
                  <a:schemeClr val="bg1">
                    <a:lumMod val="49000"/>
                  </a:schemeClr>
                </a:solidFill>
                <a:latin typeface="DM Sans" pitchFamily="2" charset="0"/>
                <a:ea typeface="Segoe UI"/>
                <a:cs typeface="Segoe UI"/>
              </a:rPr>
              <a:t>Advancing </a:t>
            </a:r>
            <a:r>
              <a:rPr lang="en-US" sz="4000" b="1" dirty="0">
                <a:solidFill>
                  <a:schemeClr val="bg1">
                    <a:lumMod val="49000"/>
                  </a:schemeClr>
                </a:solidFill>
                <a:latin typeface="DM Sans" pitchFamily="2" charset="0"/>
                <a:ea typeface="Segoe UI"/>
                <a:cs typeface="Segoe UI"/>
              </a:rPr>
              <a:t>durable components</a:t>
            </a:r>
            <a:r>
              <a:rPr lang="en-US" sz="4000" b="1" i="0" u="none" strike="noStrike" baseline="0" dirty="0">
                <a:solidFill>
                  <a:schemeClr val="bg1">
                    <a:lumMod val="49000"/>
                  </a:schemeClr>
                </a:solidFill>
                <a:latin typeface="DM Sans" pitchFamily="2" charset="0"/>
                <a:ea typeface="Segoe UI"/>
                <a:cs typeface="Segoe UI"/>
              </a:rPr>
              <a:t> for </a:t>
            </a:r>
            <a:r>
              <a:rPr lang="en-US" sz="4000" b="1" dirty="0">
                <a:solidFill>
                  <a:schemeClr val="bg1">
                    <a:lumMod val="49000"/>
                  </a:schemeClr>
                </a:solidFill>
                <a:latin typeface="DM Sans" pitchFamily="2" charset="0"/>
                <a:ea typeface="Segoe UI"/>
                <a:cs typeface="Segoe UI"/>
              </a:rPr>
              <a:t>green hydrogen</a:t>
            </a:r>
            <a:r>
              <a:rPr lang="en-US" sz="4000" b="1" i="0" u="none" strike="noStrike" baseline="0" dirty="0">
                <a:solidFill>
                  <a:schemeClr val="bg1">
                    <a:lumMod val="49000"/>
                  </a:schemeClr>
                </a:solidFill>
                <a:latin typeface="DM Sans" pitchFamily="2" charset="0"/>
                <a:ea typeface="Segoe UI"/>
                <a:cs typeface="Segoe UI"/>
              </a:rPr>
              <a:t> </a:t>
            </a:r>
            <a:r>
              <a:rPr lang="en-US" sz="4000" b="1" dirty="0">
                <a:solidFill>
                  <a:schemeClr val="bg1">
                    <a:lumMod val="49000"/>
                  </a:schemeClr>
                </a:solidFill>
                <a:latin typeface="DM Sans" pitchFamily="2" charset="0"/>
                <a:ea typeface="Segoe UI"/>
                <a:cs typeface="Segoe UI"/>
              </a:rPr>
              <a:t>production</a:t>
            </a:r>
            <a:endParaRPr lang="en-US" sz="2800" dirty="0">
              <a:solidFill>
                <a:schemeClr val="bg1">
                  <a:lumMod val="49000"/>
                </a:schemeClr>
              </a:solidFill>
              <a:latin typeface="DM Sans" pitchFamily="2" charset="0"/>
              <a:ea typeface="Segoe UI"/>
              <a:cs typeface="Segoe UI"/>
            </a:endParaRPr>
          </a:p>
          <a:p>
            <a:pPr>
              <a:lnSpc>
                <a:spcPts val="4536"/>
              </a:lnSpc>
            </a:pPr>
            <a:endParaRPr lang="en-US" sz="3600" dirty="0">
              <a:solidFill>
                <a:srgbClr val="000000"/>
              </a:solidFill>
              <a:latin typeface="DM Sans" pitchFamily="2" charset="0"/>
              <a:ea typeface="Aptos Display"/>
              <a:cs typeface="Aptos Display"/>
            </a:endParaRPr>
          </a:p>
          <a:p>
            <a:pPr marL="571500" indent="-571500">
              <a:buFont typeface="Wingdings" panose="05000000000000000000" pitchFamily="2" charset="2"/>
              <a:buChar char="Ø"/>
            </a:pPr>
            <a:r>
              <a:rPr lang="en-US" sz="3600" dirty="0">
                <a:solidFill>
                  <a:srgbClr val="172033"/>
                </a:solidFill>
                <a:latin typeface="DM Sans" pitchFamily="2" charset="0"/>
                <a:ea typeface="Aptos Display"/>
                <a:cs typeface="Aptos Display"/>
              </a:rPr>
              <a:t>Green hydrogen is expected to play an important role in Europe’s transition to a low-carbon economy. </a:t>
            </a:r>
            <a:endParaRPr lang="en-US" sz="3600" dirty="0">
              <a:solidFill>
                <a:srgbClr val="000000"/>
              </a:solidFill>
              <a:latin typeface="DM Sans" pitchFamily="2" charset="0"/>
              <a:ea typeface="Aptos Display"/>
              <a:cs typeface="Aptos Display"/>
            </a:endParaRPr>
          </a:p>
          <a:p>
            <a:pPr marL="571500" indent="-571500">
              <a:buFont typeface="Wingdings" panose="05000000000000000000" pitchFamily="2" charset="2"/>
              <a:buChar char="Ø"/>
            </a:pPr>
            <a:endParaRPr lang="en-US" sz="3600" dirty="0">
              <a:solidFill>
                <a:srgbClr val="172033"/>
              </a:solidFill>
              <a:latin typeface="DM Sans" pitchFamily="2" charset="0"/>
              <a:ea typeface="Aptos Display"/>
              <a:cs typeface="Aptos Display"/>
            </a:endParaRPr>
          </a:p>
          <a:p>
            <a:pPr marL="571500" indent="-571500">
              <a:buFont typeface="Wingdings" panose="05000000000000000000" pitchFamily="2" charset="2"/>
              <a:buChar char="Ø"/>
            </a:pPr>
            <a:r>
              <a:rPr lang="en-US" sz="3600" dirty="0">
                <a:solidFill>
                  <a:srgbClr val="172033"/>
                </a:solidFill>
                <a:latin typeface="DM Sans" pitchFamily="2" charset="0"/>
                <a:ea typeface="Aptos Display"/>
                <a:cs typeface="Aptos Display"/>
              </a:rPr>
              <a:t>Within CLEANHYPRO, partners evaluated innovative porous transport layer materials for Anion Exchange Membrane (AEM) water </a:t>
            </a:r>
            <a:r>
              <a:rPr lang="en-US" sz="3600" dirty="0" err="1">
                <a:solidFill>
                  <a:srgbClr val="172033"/>
                </a:solidFill>
                <a:latin typeface="DM Sans" pitchFamily="2" charset="0"/>
                <a:ea typeface="Aptos Display"/>
                <a:cs typeface="Aptos Display"/>
              </a:rPr>
              <a:t>electrolysers</a:t>
            </a:r>
            <a:r>
              <a:rPr lang="en-US" sz="3600" dirty="0">
                <a:solidFill>
                  <a:srgbClr val="172033"/>
                </a:solidFill>
                <a:latin typeface="DM Sans" pitchFamily="2" charset="0"/>
                <a:ea typeface="Aptos Display"/>
                <a:cs typeface="Aptos Display"/>
              </a:rPr>
              <a:t>.</a:t>
            </a:r>
            <a:endParaRPr lang="en-US" sz="3600" dirty="0">
              <a:solidFill>
                <a:srgbClr val="000000"/>
              </a:solidFill>
              <a:latin typeface="DM Sans" pitchFamily="2" charset="0"/>
              <a:ea typeface="Aptos Display"/>
              <a:cs typeface="Aptos Display"/>
            </a:endParaRPr>
          </a:p>
          <a:p>
            <a:pPr marL="571500" indent="-571500">
              <a:buFont typeface="Wingdings" panose="05000000000000000000" pitchFamily="2" charset="2"/>
              <a:buChar char="Ø"/>
            </a:pPr>
            <a:endParaRPr lang="en-US" sz="3600" dirty="0">
              <a:solidFill>
                <a:srgbClr val="172033"/>
              </a:solidFill>
              <a:latin typeface="DM Sans" pitchFamily="2" charset="0"/>
              <a:ea typeface="Aptos Display"/>
              <a:cs typeface="Aptos Display"/>
            </a:endParaRPr>
          </a:p>
          <a:p>
            <a:pPr marL="571500" indent="-571500">
              <a:buFont typeface="Wingdings" panose="05000000000000000000" pitchFamily="2" charset="2"/>
              <a:buChar char="Ø"/>
            </a:pPr>
            <a:r>
              <a:rPr lang="en-US" sz="3600" dirty="0">
                <a:solidFill>
                  <a:srgbClr val="172033"/>
                </a:solidFill>
                <a:latin typeface="DM Sans" pitchFamily="2" charset="0"/>
                <a:ea typeface="Aptos Display"/>
                <a:cs typeface="Aptos Display"/>
              </a:rPr>
              <a:t>The work enhanced understanding of material </a:t>
            </a:r>
            <a:r>
              <a:rPr lang="en-US" sz="3600" dirty="0" err="1">
                <a:solidFill>
                  <a:srgbClr val="172033"/>
                </a:solidFill>
                <a:latin typeface="DM Sans" pitchFamily="2" charset="0"/>
                <a:ea typeface="Aptos Display"/>
                <a:cs typeface="Aptos Display"/>
              </a:rPr>
              <a:t>behaviour</a:t>
            </a:r>
            <a:r>
              <a:rPr lang="en-US" sz="3600" dirty="0">
                <a:solidFill>
                  <a:srgbClr val="172033"/>
                </a:solidFill>
                <a:latin typeface="DM Sans" pitchFamily="2" charset="0"/>
                <a:ea typeface="Aptos Display"/>
                <a:cs typeface="Aptos Display"/>
              </a:rPr>
              <a:t> and supports the development of more reliable and cost-effective hydrogen production technologies.</a:t>
            </a:r>
            <a:endParaRPr lang="en-US" sz="3600" dirty="0">
              <a:solidFill>
                <a:srgbClr val="000000"/>
              </a:solidFill>
              <a:latin typeface="DM Sans" pitchFamily="2" charset="0"/>
              <a:ea typeface="Aptos Display"/>
              <a:cs typeface="Aptos Display"/>
            </a:endParaRPr>
          </a:p>
          <a:p>
            <a:pPr>
              <a:lnSpc>
                <a:spcPts val="4536"/>
              </a:lnSpc>
            </a:pPr>
            <a:r>
              <a:rPr lang="en-US" sz="3600" b="0" i="0" dirty="0">
                <a:solidFill>
                  <a:srgbClr val="000000"/>
                </a:solidFill>
                <a:latin typeface="DM Sans" pitchFamily="2" charset="0"/>
                <a:ea typeface="Aptos Display"/>
                <a:cs typeface="Aptos Display"/>
              </a:rPr>
              <a:t>​</a:t>
            </a:r>
            <a:endParaRPr lang="en-US" sz="3600" dirty="0">
              <a:solidFill>
                <a:srgbClr val="74777B"/>
              </a:solidFill>
              <a:latin typeface="DM Sans" pitchFamily="2" charset="0"/>
              <a:ea typeface="DM Sans"/>
              <a:cs typeface="DM Sans"/>
            </a:endParaRPr>
          </a:p>
        </p:txBody>
      </p:sp>
      <p:sp>
        <p:nvSpPr>
          <p:cNvPr id="25" name="TextBox 24">
            <a:extLst>
              <a:ext uri="{FF2B5EF4-FFF2-40B4-BE49-F238E27FC236}">
                <a16:creationId xmlns:a16="http://schemas.microsoft.com/office/drawing/2014/main" id="{E2FAAE38-4E26-2F4F-B341-A8ED5372063E}"/>
              </a:ext>
            </a:extLst>
          </p:cNvPr>
          <p:cNvSpPr txBox="1"/>
          <p:nvPr/>
        </p:nvSpPr>
        <p:spPr>
          <a:xfrm>
            <a:off x="546794" y="1236300"/>
            <a:ext cx="15233980" cy="7694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400" b="1" dirty="0">
                <a:solidFill>
                  <a:srgbClr val="00B050"/>
                </a:solidFill>
                <a:latin typeface="DM Sans" pitchFamily="2" charset="0"/>
                <a:ea typeface="DM Sans"/>
                <a:cs typeface="DM Sans"/>
              </a:rPr>
              <a:t>Durability Comparison AEM Water </a:t>
            </a:r>
            <a:r>
              <a:rPr lang="en-US" sz="4400" b="1" dirty="0" err="1">
                <a:solidFill>
                  <a:srgbClr val="00B050"/>
                </a:solidFill>
                <a:latin typeface="DM Sans" pitchFamily="2" charset="0"/>
                <a:ea typeface="DM Sans"/>
                <a:cs typeface="DM Sans"/>
              </a:rPr>
              <a:t>Electrolyser</a:t>
            </a:r>
            <a:r>
              <a:rPr lang="en-US" sz="4400" b="1" dirty="0">
                <a:solidFill>
                  <a:srgbClr val="00B050"/>
                </a:solidFill>
                <a:latin typeface="DM Sans" pitchFamily="2" charset="0"/>
                <a:ea typeface="DM Sans"/>
                <a:cs typeface="DM Sans"/>
              </a:rPr>
              <a:t> PTLs </a:t>
            </a:r>
            <a:endParaRPr lang="en-GB" sz="4400" b="1" dirty="0">
              <a:solidFill>
                <a:srgbClr val="00B050"/>
              </a:solidFill>
              <a:latin typeface="DM Sans" pitchFamily="2" charset="0"/>
            </a:endParaRPr>
          </a:p>
        </p:txBody>
      </p:sp>
      <p:pic>
        <p:nvPicPr>
          <p:cNvPr id="12" name="Picture 11">
            <a:extLst>
              <a:ext uri="{FF2B5EF4-FFF2-40B4-BE49-F238E27FC236}">
                <a16:creationId xmlns:a16="http://schemas.microsoft.com/office/drawing/2014/main" id="{CAD64784-32E1-B08E-A873-D980FBEFAA3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30404" y="210831"/>
            <a:ext cx="2854800" cy="66709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5004599" y="314506"/>
            <a:ext cx="2672344" cy="1319517"/>
            <a:chOff x="0" y="0"/>
            <a:chExt cx="3563125" cy="1759356"/>
          </a:xfrm>
        </p:grpSpPr>
        <p:sp>
          <p:nvSpPr>
            <p:cNvPr id="3" name="Freeform 3" descr="A logo with a black background  Description automatically generated"/>
            <p:cNvSpPr/>
            <p:nvPr/>
          </p:nvSpPr>
          <p:spPr>
            <a:xfrm>
              <a:off x="0" y="0"/>
              <a:ext cx="3563112" cy="1759331"/>
            </a:xfrm>
            <a:custGeom>
              <a:avLst/>
              <a:gdLst/>
              <a:ahLst/>
              <a:cxnLst/>
              <a:rect l="l" t="t" r="r" b="b"/>
              <a:pathLst>
                <a:path w="3563112" h="1759331">
                  <a:moveTo>
                    <a:pt x="0" y="0"/>
                  </a:moveTo>
                  <a:lnTo>
                    <a:pt x="3563112" y="0"/>
                  </a:lnTo>
                  <a:lnTo>
                    <a:pt x="3563112" y="1759331"/>
                  </a:lnTo>
                  <a:lnTo>
                    <a:pt x="0" y="1759331"/>
                  </a:lnTo>
                  <a:lnTo>
                    <a:pt x="0" y="0"/>
                  </a:lnTo>
                  <a:close/>
                </a:path>
              </a:pathLst>
            </a:custGeom>
            <a:blipFill>
              <a:blip r:embed="rId2"/>
              <a:stretch>
                <a:fillRect b="-1"/>
              </a:stretch>
            </a:blipFill>
          </p:spPr>
          <p:txBody>
            <a:bodyPr/>
            <a:lstStyle/>
            <a:p>
              <a:endParaRPr lang="en-GB" sz="1600">
                <a:latin typeface="DM Sans" pitchFamily="2" charset="0"/>
              </a:endParaRPr>
            </a:p>
          </p:txBody>
        </p:sp>
      </p:grpSp>
      <p:grpSp>
        <p:nvGrpSpPr>
          <p:cNvPr id="10" name="Group 10"/>
          <p:cNvGrpSpPr/>
          <p:nvPr/>
        </p:nvGrpSpPr>
        <p:grpSpPr>
          <a:xfrm>
            <a:off x="16703011" y="9534525"/>
            <a:ext cx="865918" cy="547688"/>
            <a:chOff x="0" y="0"/>
            <a:chExt cx="1154557" cy="730250"/>
          </a:xfrm>
        </p:grpSpPr>
        <p:sp>
          <p:nvSpPr>
            <p:cNvPr id="11" name="Freeform 11"/>
            <p:cNvSpPr/>
            <p:nvPr/>
          </p:nvSpPr>
          <p:spPr>
            <a:xfrm>
              <a:off x="0" y="0"/>
              <a:ext cx="1154560" cy="730250"/>
            </a:xfrm>
            <a:custGeom>
              <a:avLst/>
              <a:gdLst/>
              <a:ahLst/>
              <a:cxnLst/>
              <a:rect l="l" t="t" r="r" b="b"/>
              <a:pathLst>
                <a:path w="1154560" h="730250">
                  <a:moveTo>
                    <a:pt x="0" y="0"/>
                  </a:moveTo>
                  <a:lnTo>
                    <a:pt x="1154560" y="0"/>
                  </a:lnTo>
                  <a:lnTo>
                    <a:pt x="1154560" y="730250"/>
                  </a:lnTo>
                  <a:lnTo>
                    <a:pt x="0" y="730250"/>
                  </a:lnTo>
                  <a:close/>
                </a:path>
              </a:pathLst>
            </a:custGeom>
            <a:blipFill>
              <a:blip r:embed="rId3">
                <a:alphaModFix amt="0"/>
              </a:blip>
              <a:stretch>
                <a:fillRect l="-31151" r="-31150"/>
              </a:stretch>
            </a:blipFill>
          </p:spPr>
          <p:txBody>
            <a:bodyPr/>
            <a:lstStyle/>
            <a:p>
              <a:endParaRPr lang="en-GB"/>
            </a:p>
          </p:txBody>
        </p:sp>
        <p:sp>
          <p:nvSpPr>
            <p:cNvPr id="12" name="TextBox 12"/>
            <p:cNvSpPr txBox="1"/>
            <p:nvPr/>
          </p:nvSpPr>
          <p:spPr>
            <a:xfrm>
              <a:off x="0" y="0"/>
              <a:ext cx="1154557" cy="730250"/>
            </a:xfrm>
            <a:prstGeom prst="rect">
              <a:avLst/>
            </a:prstGeom>
          </p:spPr>
          <p:txBody>
            <a:bodyPr lIns="0" tIns="0" rIns="0" bIns="0" rtlCol="0" anchor="ctr"/>
            <a:lstStyle/>
            <a:p>
              <a:pPr algn="r">
                <a:lnSpc>
                  <a:spcPts val="2160"/>
                </a:lnSpc>
              </a:pPr>
              <a:r>
                <a:rPr lang="en-US" sz="1800">
                  <a:solidFill>
                    <a:srgbClr val="9D9FA2"/>
                  </a:solidFill>
                  <a:latin typeface="DM Sans"/>
                  <a:ea typeface="DM Sans"/>
                  <a:cs typeface="DM Sans"/>
                  <a:sym typeface="DM Sans"/>
                </a:rPr>
                <a:t>2</a:t>
              </a:r>
            </a:p>
          </p:txBody>
        </p:sp>
      </p:grpSp>
      <p:sp>
        <p:nvSpPr>
          <p:cNvPr id="14" name="TextBox 14"/>
          <p:cNvSpPr txBox="1"/>
          <p:nvPr/>
        </p:nvSpPr>
        <p:spPr>
          <a:xfrm>
            <a:off x="608544" y="650557"/>
            <a:ext cx="14177582" cy="672877"/>
          </a:xfrm>
          <a:prstGeom prst="rect">
            <a:avLst/>
          </a:prstGeom>
        </p:spPr>
        <p:txBody>
          <a:bodyPr wrap="square" lIns="0" tIns="0" rIns="0" bIns="0" rtlCol="0" anchor="t">
            <a:spAutoFit/>
          </a:bodyPr>
          <a:lstStyle/>
          <a:p>
            <a:pPr>
              <a:lnSpc>
                <a:spcPts val="5184"/>
              </a:lnSpc>
            </a:pPr>
            <a:r>
              <a:rPr lang="en-US" sz="4500" b="1" dirty="0">
                <a:solidFill>
                  <a:srgbClr val="2976BC"/>
                </a:solidFill>
                <a:latin typeface="DM Sans" pitchFamily="2" charset="0"/>
                <a:ea typeface="DM Sans Bold"/>
                <a:cs typeface="DM Sans Bold"/>
                <a:sym typeface="DM Sans Bold"/>
              </a:rPr>
              <a:t>Why durable </a:t>
            </a:r>
            <a:r>
              <a:rPr lang="en-US" sz="4500" b="1" dirty="0" err="1">
                <a:solidFill>
                  <a:srgbClr val="2976BC"/>
                </a:solidFill>
                <a:latin typeface="DM Sans" pitchFamily="2" charset="0"/>
                <a:ea typeface="DM Sans Bold"/>
                <a:cs typeface="DM Sans Bold"/>
                <a:sym typeface="DM Sans Bold"/>
              </a:rPr>
              <a:t>electrolyser</a:t>
            </a:r>
            <a:r>
              <a:rPr lang="en-US" sz="4500" b="1" dirty="0">
                <a:solidFill>
                  <a:srgbClr val="2976BC"/>
                </a:solidFill>
                <a:latin typeface="DM Sans" pitchFamily="2" charset="0"/>
                <a:ea typeface="DM Sans Bold"/>
                <a:cs typeface="DM Sans Bold"/>
                <a:sym typeface="DM Sans Bold"/>
              </a:rPr>
              <a:t> components matter</a:t>
            </a:r>
            <a:endParaRPr lang="en-US" sz="4500" dirty="0">
              <a:latin typeface="DM Sans" pitchFamily="2" charset="0"/>
            </a:endParaRPr>
          </a:p>
        </p:txBody>
      </p:sp>
      <p:grpSp>
        <p:nvGrpSpPr>
          <p:cNvPr id="13" name="Group 12">
            <a:extLst>
              <a:ext uri="{FF2B5EF4-FFF2-40B4-BE49-F238E27FC236}">
                <a16:creationId xmlns:a16="http://schemas.microsoft.com/office/drawing/2014/main" id="{D01BB0BA-016C-01CF-572C-AB2D36BF6A7F}"/>
              </a:ext>
            </a:extLst>
          </p:cNvPr>
          <p:cNvGrpSpPr/>
          <p:nvPr/>
        </p:nvGrpSpPr>
        <p:grpSpPr>
          <a:xfrm>
            <a:off x="791496" y="4387267"/>
            <a:ext cx="5189418" cy="3430606"/>
            <a:chOff x="526027" y="4387267"/>
            <a:chExt cx="5189418" cy="3430606"/>
          </a:xfrm>
        </p:grpSpPr>
        <p:sp>
          <p:nvSpPr>
            <p:cNvPr id="15" name="Shape 4">
              <a:extLst>
                <a:ext uri="{FF2B5EF4-FFF2-40B4-BE49-F238E27FC236}">
                  <a16:creationId xmlns:a16="http://schemas.microsoft.com/office/drawing/2014/main" id="{72C2C53F-F8C4-E029-EF59-858DC1FE55B4}"/>
                </a:ext>
              </a:extLst>
            </p:cNvPr>
            <p:cNvSpPr/>
            <p:nvPr/>
          </p:nvSpPr>
          <p:spPr>
            <a:xfrm>
              <a:off x="526027" y="4387267"/>
              <a:ext cx="5143500" cy="3430606"/>
            </a:xfrm>
            <a:prstGeom prst="roundRect">
              <a:avLst>
                <a:gd name="adj" fmla="val 4118"/>
              </a:avLst>
            </a:prstGeom>
            <a:solidFill>
              <a:srgbClr val="FFFFFF"/>
            </a:solidFill>
            <a:ln w="12700">
              <a:solidFill>
                <a:srgbClr val="D7E3EA"/>
              </a:solidFill>
              <a:prstDash val="solid"/>
            </a:ln>
            <a:effectLst>
              <a:outerShdw blurRad="25400" dist="12700" dir="2100000" algn="bl" rotWithShape="0">
                <a:srgbClr val="000000">
                  <a:alpha val="10000"/>
                </a:srgbClr>
              </a:outerShdw>
            </a:effectLst>
          </p:spPr>
          <p:txBody>
            <a:bodyPr/>
            <a:lstStyle/>
            <a:p>
              <a:endParaRPr lang="en-GB" sz="1600">
                <a:latin typeface="DM Sans" pitchFamily="2" charset="0"/>
              </a:endParaRPr>
            </a:p>
          </p:txBody>
        </p:sp>
        <p:sp>
          <p:nvSpPr>
            <p:cNvPr id="18" name="Text 7">
              <a:extLst>
                <a:ext uri="{FF2B5EF4-FFF2-40B4-BE49-F238E27FC236}">
                  <a16:creationId xmlns:a16="http://schemas.microsoft.com/office/drawing/2014/main" id="{CFFD09DC-3FCC-B01C-2693-44FACEADD2C3}"/>
                </a:ext>
              </a:extLst>
            </p:cNvPr>
            <p:cNvSpPr/>
            <p:nvPr/>
          </p:nvSpPr>
          <p:spPr>
            <a:xfrm>
              <a:off x="697093" y="4949623"/>
              <a:ext cx="5018352" cy="2572054"/>
            </a:xfrm>
            <a:prstGeom prst="rect">
              <a:avLst/>
            </a:prstGeom>
            <a:noFill/>
            <a:ln/>
          </p:spPr>
          <p:txBody>
            <a:bodyPr wrap="square" lIns="191" tIns="191" rIns="191" bIns="191" rtlCol="0" anchor="t">
              <a:noAutofit/>
            </a:bodyPr>
            <a:lstStyle>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marL="0" indent="0">
                <a:buNone/>
              </a:pPr>
              <a:r>
                <a:rPr lang="en-US" sz="2000" dirty="0">
                  <a:solidFill>
                    <a:srgbClr val="5B677A"/>
                  </a:solidFill>
                  <a:latin typeface="DM Sans" pitchFamily="2" charset="0"/>
                  <a:ea typeface="Aptos" pitchFamily="34" charset="-122"/>
                  <a:cs typeface="Aptos" pitchFamily="34" charset="-120"/>
                </a:rPr>
                <a:t>Green hydrogen production relies on </a:t>
              </a:r>
              <a:r>
                <a:rPr lang="en-US" sz="2000" dirty="0" err="1">
                  <a:solidFill>
                    <a:srgbClr val="5B677A"/>
                  </a:solidFill>
                  <a:latin typeface="DM Sans" pitchFamily="2" charset="0"/>
                  <a:ea typeface="Aptos" pitchFamily="34" charset="-122"/>
                  <a:cs typeface="Aptos" pitchFamily="34" charset="-120"/>
                </a:rPr>
                <a:t>electrolysers</a:t>
              </a:r>
              <a:r>
                <a:rPr lang="en-US" sz="2000" dirty="0">
                  <a:solidFill>
                    <a:srgbClr val="5B677A"/>
                  </a:solidFill>
                  <a:latin typeface="DM Sans" pitchFamily="2" charset="0"/>
                  <a:ea typeface="Aptos" pitchFamily="34" charset="-122"/>
                  <a:cs typeface="Aptos" pitchFamily="34" charset="-120"/>
                </a:rPr>
                <a:t> that can operate efficiently and reliably over long periods. A key challenge is ensuring that internal components remain stable while exposed to demanding alkaline environments.</a:t>
              </a:r>
              <a:endParaRPr lang="en-US" sz="2000" dirty="0">
                <a:latin typeface="DM Sans" pitchFamily="2" charset="0"/>
                <a:ea typeface="Calibri"/>
                <a:cs typeface="Calibri"/>
              </a:endParaRPr>
            </a:p>
          </p:txBody>
        </p:sp>
      </p:grpSp>
      <p:grpSp>
        <p:nvGrpSpPr>
          <p:cNvPr id="16" name="Group 15">
            <a:extLst>
              <a:ext uri="{FF2B5EF4-FFF2-40B4-BE49-F238E27FC236}">
                <a16:creationId xmlns:a16="http://schemas.microsoft.com/office/drawing/2014/main" id="{7E0EA4D4-2F35-583C-01BD-D7BFE3189FEA}"/>
              </a:ext>
            </a:extLst>
          </p:cNvPr>
          <p:cNvGrpSpPr/>
          <p:nvPr/>
        </p:nvGrpSpPr>
        <p:grpSpPr>
          <a:xfrm>
            <a:off x="6410932" y="4387267"/>
            <a:ext cx="5166360" cy="3430606"/>
            <a:chOff x="6410932" y="4387267"/>
            <a:chExt cx="5166360" cy="3430606"/>
          </a:xfrm>
        </p:grpSpPr>
        <p:sp>
          <p:nvSpPr>
            <p:cNvPr id="20" name="Shape 8">
              <a:extLst>
                <a:ext uri="{FF2B5EF4-FFF2-40B4-BE49-F238E27FC236}">
                  <a16:creationId xmlns:a16="http://schemas.microsoft.com/office/drawing/2014/main" id="{1FCCB4E0-C45B-D43E-A1F5-0ED40B15AC8C}"/>
                </a:ext>
              </a:extLst>
            </p:cNvPr>
            <p:cNvSpPr/>
            <p:nvPr/>
          </p:nvSpPr>
          <p:spPr>
            <a:xfrm>
              <a:off x="6410932" y="4387267"/>
              <a:ext cx="5166360" cy="3430606"/>
            </a:xfrm>
            <a:prstGeom prst="roundRect">
              <a:avLst>
                <a:gd name="adj" fmla="val 4118"/>
              </a:avLst>
            </a:prstGeom>
            <a:solidFill>
              <a:srgbClr val="FFFFFF"/>
            </a:solidFill>
            <a:ln w="12700">
              <a:solidFill>
                <a:srgbClr val="D7E3EA"/>
              </a:solidFill>
              <a:prstDash val="solid"/>
            </a:ln>
            <a:effectLst>
              <a:outerShdw blurRad="25400" dist="12700" dir="2100000" algn="bl" rotWithShape="0">
                <a:srgbClr val="000000">
                  <a:alpha val="10000"/>
                </a:srgbClr>
              </a:outerShdw>
            </a:effectLst>
          </p:spPr>
          <p:txBody>
            <a:bodyPr/>
            <a:lstStyle/>
            <a:p>
              <a:endParaRPr lang="en-GB" sz="1600">
                <a:latin typeface="DM Sans" pitchFamily="2" charset="0"/>
              </a:endParaRPr>
            </a:p>
          </p:txBody>
        </p:sp>
        <p:sp>
          <p:nvSpPr>
            <p:cNvPr id="26" name="TextBox 25">
              <a:extLst>
                <a:ext uri="{FF2B5EF4-FFF2-40B4-BE49-F238E27FC236}">
                  <a16:creationId xmlns:a16="http://schemas.microsoft.com/office/drawing/2014/main" id="{B0C0B663-5AA7-73BD-371D-795C084F2122}"/>
                </a:ext>
              </a:extLst>
            </p:cNvPr>
            <p:cNvSpPr txBox="1"/>
            <p:nvPr/>
          </p:nvSpPr>
          <p:spPr>
            <a:xfrm>
              <a:off x="6638604" y="4845665"/>
              <a:ext cx="4711015" cy="2862322"/>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aseline="0" dirty="0">
                  <a:solidFill>
                    <a:srgbClr val="5B677A"/>
                  </a:solidFill>
                  <a:latin typeface="DM Sans" pitchFamily="2" charset="0"/>
                  <a:ea typeface="Segoe UI"/>
                  <a:cs typeface="Segoe UI"/>
                </a:rPr>
                <a:t>The consortium investigated advanced PTL concepts designed for AEM water </a:t>
              </a:r>
              <a:r>
                <a:rPr lang="en-US" sz="2000" baseline="0" dirty="0" err="1">
                  <a:solidFill>
                    <a:srgbClr val="5B677A"/>
                  </a:solidFill>
                  <a:latin typeface="DM Sans" pitchFamily="2" charset="0"/>
                  <a:ea typeface="Segoe UI"/>
                  <a:cs typeface="Segoe UI"/>
                </a:rPr>
                <a:t>electrolysers</a:t>
              </a:r>
              <a:r>
                <a:rPr lang="en-US" sz="2000" baseline="0" dirty="0">
                  <a:solidFill>
                    <a:srgbClr val="5B677A"/>
                  </a:solidFill>
                  <a:latin typeface="DM Sans" pitchFamily="2" charset="0"/>
                  <a:ea typeface="Segoe UI"/>
                  <a:cs typeface="Segoe UI"/>
                </a:rPr>
                <a:t>. The work included material </a:t>
              </a:r>
              <a:r>
                <a:rPr lang="en-US" sz="2000" baseline="0" dirty="0" err="1">
                  <a:solidFill>
                    <a:srgbClr val="5B677A"/>
                  </a:solidFill>
                  <a:latin typeface="DM Sans" pitchFamily="2" charset="0"/>
                  <a:ea typeface="Segoe UI"/>
                  <a:cs typeface="Segoe UI"/>
                </a:rPr>
                <a:t>characterisation</a:t>
              </a:r>
              <a:r>
                <a:rPr lang="en-US" sz="2000" baseline="0" dirty="0">
                  <a:solidFill>
                    <a:srgbClr val="5B677A"/>
                  </a:solidFill>
                  <a:latin typeface="DM Sans" pitchFamily="2" charset="0"/>
                  <a:ea typeface="Segoe UI"/>
                  <a:cs typeface="Segoe UI"/>
                </a:rPr>
                <a:t>,</a:t>
              </a:r>
              <a:r>
                <a:rPr lang="en-US" sz="2000" dirty="0">
                  <a:solidFill>
                    <a:srgbClr val="5B677A"/>
                  </a:solidFill>
                  <a:latin typeface="DM Sans" pitchFamily="2" charset="0"/>
                  <a:ea typeface="Segoe UI"/>
                  <a:cs typeface="Segoe UI"/>
                </a:rPr>
                <a:t> chemical stability assessment</a:t>
              </a:r>
              <a:r>
                <a:rPr lang="en-US" sz="2000" baseline="0" dirty="0">
                  <a:solidFill>
                    <a:srgbClr val="5B677A"/>
                  </a:solidFill>
                  <a:latin typeface="DM Sans" pitchFamily="2" charset="0"/>
                  <a:ea typeface="Segoe UI"/>
                  <a:cs typeface="Segoe UI"/>
                </a:rPr>
                <a:t>, electrochemical evaluation, and comparison of alternative material concepts.</a:t>
              </a:r>
              <a:r>
                <a:rPr sz="2000" dirty="0">
                  <a:latin typeface="DM Sans" pitchFamily="2" charset="0"/>
                  <a:ea typeface="Aptos"/>
                  <a:cs typeface="Aptos"/>
                </a:rPr>
                <a:t>​</a:t>
              </a:r>
              <a:endParaRPr lang="en-GB" sz="2000" dirty="0">
                <a:latin typeface="DM Sans" pitchFamily="2" charset="0"/>
                <a:ea typeface="Calibri"/>
                <a:cs typeface="Calibri"/>
              </a:endParaRPr>
            </a:p>
            <a:p>
              <a:pPr algn="ctr"/>
              <a:endParaRPr lang="en-GB" dirty="0">
                <a:latin typeface="DM Sans" pitchFamily="2" charset="0"/>
              </a:endParaRPr>
            </a:p>
          </p:txBody>
        </p:sp>
      </p:grpSp>
      <p:grpSp>
        <p:nvGrpSpPr>
          <p:cNvPr id="17" name="Group 16">
            <a:extLst>
              <a:ext uri="{FF2B5EF4-FFF2-40B4-BE49-F238E27FC236}">
                <a16:creationId xmlns:a16="http://schemas.microsoft.com/office/drawing/2014/main" id="{1C5B9EA7-FCA1-7E13-DF7F-9DBC783CE0B8}"/>
              </a:ext>
            </a:extLst>
          </p:cNvPr>
          <p:cNvGrpSpPr/>
          <p:nvPr/>
        </p:nvGrpSpPr>
        <p:grpSpPr>
          <a:xfrm>
            <a:off x="12085178" y="4387267"/>
            <a:ext cx="5166360" cy="3430606"/>
            <a:chOff x="12203162" y="4387267"/>
            <a:chExt cx="5166360" cy="3430606"/>
          </a:xfrm>
        </p:grpSpPr>
        <p:sp>
          <p:nvSpPr>
            <p:cNvPr id="22" name="Shape 12">
              <a:extLst>
                <a:ext uri="{FF2B5EF4-FFF2-40B4-BE49-F238E27FC236}">
                  <a16:creationId xmlns:a16="http://schemas.microsoft.com/office/drawing/2014/main" id="{4CDDDB47-203E-4853-8E11-EF36539DAB20}"/>
                </a:ext>
              </a:extLst>
            </p:cNvPr>
            <p:cNvSpPr/>
            <p:nvPr/>
          </p:nvSpPr>
          <p:spPr>
            <a:xfrm>
              <a:off x="12203162" y="4387267"/>
              <a:ext cx="5166360" cy="3430606"/>
            </a:xfrm>
            <a:prstGeom prst="roundRect">
              <a:avLst>
                <a:gd name="adj" fmla="val 4118"/>
              </a:avLst>
            </a:prstGeom>
            <a:solidFill>
              <a:srgbClr val="FFFFFF"/>
            </a:solidFill>
            <a:ln w="12700">
              <a:solidFill>
                <a:srgbClr val="D7E3EA"/>
              </a:solidFill>
              <a:prstDash val="solid"/>
            </a:ln>
            <a:effectLst>
              <a:outerShdw blurRad="25400" dist="12700" dir="2100000" algn="bl" rotWithShape="0">
                <a:srgbClr val="000000">
                  <a:alpha val="10000"/>
                </a:srgbClr>
              </a:outerShdw>
            </a:effectLst>
          </p:spPr>
          <p:txBody>
            <a:bodyPr/>
            <a:lstStyle/>
            <a:p>
              <a:endParaRPr lang="en-GB" sz="1600">
                <a:latin typeface="DM Sans" pitchFamily="2" charset="0"/>
              </a:endParaRPr>
            </a:p>
          </p:txBody>
        </p:sp>
        <p:sp>
          <p:nvSpPr>
            <p:cNvPr id="27" name="TextBox 26">
              <a:extLst>
                <a:ext uri="{FF2B5EF4-FFF2-40B4-BE49-F238E27FC236}">
                  <a16:creationId xmlns:a16="http://schemas.microsoft.com/office/drawing/2014/main" id="{9528415A-4B5A-D723-4148-983CDD0E2BA3}"/>
                </a:ext>
              </a:extLst>
            </p:cNvPr>
            <p:cNvSpPr txBox="1"/>
            <p:nvPr/>
          </p:nvSpPr>
          <p:spPr>
            <a:xfrm>
              <a:off x="12339254" y="4949623"/>
              <a:ext cx="4893744" cy="224676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dirty="0">
                  <a:solidFill>
                    <a:srgbClr val="5B677A"/>
                  </a:solidFill>
                  <a:latin typeface="DM Sans" pitchFamily="2" charset="0"/>
                  <a:ea typeface="Segoe UI"/>
                  <a:cs typeface="Segoe UI"/>
                </a:rPr>
                <a:t>Improving</a:t>
              </a:r>
              <a:r>
                <a:rPr lang="en-US" sz="2000" baseline="0" dirty="0">
                  <a:solidFill>
                    <a:srgbClr val="5B677A"/>
                  </a:solidFill>
                  <a:latin typeface="DM Sans" pitchFamily="2" charset="0"/>
                  <a:ea typeface="Segoe UI"/>
                  <a:cs typeface="Segoe UI"/>
                </a:rPr>
                <a:t> the lifetime and reliability of critical components can help reduce maintenance needs, support lower system costs, and accelerate wider adoption of green hydrogen technologies.</a:t>
              </a:r>
              <a:r>
                <a:rPr sz="2000" dirty="0">
                  <a:latin typeface="DM Sans" pitchFamily="2" charset="0"/>
                  <a:ea typeface="Aptos"/>
                  <a:cs typeface="Aptos"/>
                </a:rPr>
                <a:t>​</a:t>
              </a:r>
              <a:endParaRPr lang="en-GB" sz="2000" dirty="0">
                <a:latin typeface="DM Sans" pitchFamily="2" charset="0"/>
              </a:endParaRPr>
            </a:p>
            <a:p>
              <a:pPr algn="ctr"/>
              <a:endParaRPr lang="en-GB" dirty="0">
                <a:latin typeface="DM Sans" pitchFamily="2" charset="0"/>
              </a:endParaRPr>
            </a:p>
          </p:txBody>
        </p:sp>
      </p:grpSp>
      <p:pic>
        <p:nvPicPr>
          <p:cNvPr id="30" name="Picture 29">
            <a:extLst>
              <a:ext uri="{FF2B5EF4-FFF2-40B4-BE49-F238E27FC236}">
                <a16:creationId xmlns:a16="http://schemas.microsoft.com/office/drawing/2014/main" id="{FBB7C367-D378-F7E6-2563-BC14C8817CCE}"/>
              </a:ext>
            </a:extLst>
          </p:cNvPr>
          <p:cNvPicPr>
            <a:picLocks noChangeAspect="1"/>
          </p:cNvPicPr>
          <p:nvPr/>
        </p:nvPicPr>
        <p:blipFill>
          <a:blip r:embed="rId4"/>
          <a:stretch>
            <a:fillRect/>
          </a:stretch>
        </p:blipFill>
        <p:spPr>
          <a:xfrm>
            <a:off x="2370268" y="2536543"/>
            <a:ext cx="12765755" cy="1072124"/>
          </a:xfrm>
          <a:prstGeom prst="rect">
            <a:avLst/>
          </a:prstGeom>
        </p:spPr>
      </p:pic>
      <p:pic>
        <p:nvPicPr>
          <p:cNvPr id="19" name="Picture 18">
            <a:extLst>
              <a:ext uri="{FF2B5EF4-FFF2-40B4-BE49-F238E27FC236}">
                <a16:creationId xmlns:a16="http://schemas.microsoft.com/office/drawing/2014/main" id="{A5074C7C-3DC8-CDED-5C15-60604922F88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21674" y="9397880"/>
            <a:ext cx="2854800" cy="66709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5004599" y="314506"/>
            <a:ext cx="2672344" cy="1319517"/>
            <a:chOff x="0" y="0"/>
            <a:chExt cx="3563125" cy="1759356"/>
          </a:xfrm>
        </p:grpSpPr>
        <p:sp>
          <p:nvSpPr>
            <p:cNvPr id="3" name="Freeform 3" descr="A logo with a black background  Description automatically generated"/>
            <p:cNvSpPr/>
            <p:nvPr/>
          </p:nvSpPr>
          <p:spPr>
            <a:xfrm>
              <a:off x="0" y="0"/>
              <a:ext cx="3563112" cy="1759331"/>
            </a:xfrm>
            <a:custGeom>
              <a:avLst/>
              <a:gdLst/>
              <a:ahLst/>
              <a:cxnLst/>
              <a:rect l="l" t="t" r="r" b="b"/>
              <a:pathLst>
                <a:path w="3563112" h="1759331">
                  <a:moveTo>
                    <a:pt x="0" y="0"/>
                  </a:moveTo>
                  <a:lnTo>
                    <a:pt x="3563112" y="0"/>
                  </a:lnTo>
                  <a:lnTo>
                    <a:pt x="3563112" y="1759331"/>
                  </a:lnTo>
                  <a:lnTo>
                    <a:pt x="0" y="1759331"/>
                  </a:lnTo>
                  <a:lnTo>
                    <a:pt x="0" y="0"/>
                  </a:lnTo>
                  <a:close/>
                </a:path>
              </a:pathLst>
            </a:custGeom>
            <a:blipFill>
              <a:blip r:embed="rId2"/>
              <a:stretch>
                <a:fillRect b="-1"/>
              </a:stretch>
            </a:blipFill>
          </p:spPr>
          <p:txBody>
            <a:bodyPr/>
            <a:lstStyle/>
            <a:p>
              <a:endParaRPr lang="en-US" sz="1600">
                <a:latin typeface="DM Sans" pitchFamily="2" charset="0"/>
              </a:endParaRPr>
            </a:p>
          </p:txBody>
        </p:sp>
      </p:grpSp>
      <p:sp>
        <p:nvSpPr>
          <p:cNvPr id="4" name="TextBox 4"/>
          <p:cNvSpPr txBox="1"/>
          <p:nvPr/>
        </p:nvSpPr>
        <p:spPr>
          <a:xfrm>
            <a:off x="697287" y="597480"/>
            <a:ext cx="13313678" cy="1384995"/>
          </a:xfrm>
          <a:prstGeom prst="rect">
            <a:avLst/>
          </a:prstGeom>
        </p:spPr>
        <p:txBody>
          <a:bodyPr wrap="square" lIns="0" tIns="0" rIns="0" bIns="0" rtlCol="0" anchor="t">
            <a:spAutoFit/>
          </a:bodyPr>
          <a:lstStyle/>
          <a:p>
            <a:r>
              <a:rPr lang="en-US" sz="4500" b="1" dirty="0">
                <a:solidFill>
                  <a:srgbClr val="2976BC"/>
                </a:solidFill>
                <a:latin typeface="DM Sans" pitchFamily="2" charset="0"/>
                <a:ea typeface="+mn-lt"/>
                <a:cs typeface="+mn-lt"/>
              </a:rPr>
              <a:t>A combination of material, durability and electrochemical assessments was performed </a:t>
            </a:r>
          </a:p>
        </p:txBody>
      </p:sp>
      <p:grpSp>
        <p:nvGrpSpPr>
          <p:cNvPr id="12" name="Group 12"/>
          <p:cNvGrpSpPr/>
          <p:nvPr/>
        </p:nvGrpSpPr>
        <p:grpSpPr>
          <a:xfrm>
            <a:off x="16703011" y="9534525"/>
            <a:ext cx="865918" cy="547688"/>
            <a:chOff x="0" y="0"/>
            <a:chExt cx="1154557" cy="730250"/>
          </a:xfrm>
        </p:grpSpPr>
        <p:sp>
          <p:nvSpPr>
            <p:cNvPr id="13" name="Freeform 13"/>
            <p:cNvSpPr/>
            <p:nvPr/>
          </p:nvSpPr>
          <p:spPr>
            <a:xfrm>
              <a:off x="0" y="0"/>
              <a:ext cx="1154560" cy="730250"/>
            </a:xfrm>
            <a:custGeom>
              <a:avLst/>
              <a:gdLst/>
              <a:ahLst/>
              <a:cxnLst/>
              <a:rect l="l" t="t" r="r" b="b"/>
              <a:pathLst>
                <a:path w="1154560" h="730250">
                  <a:moveTo>
                    <a:pt x="0" y="0"/>
                  </a:moveTo>
                  <a:lnTo>
                    <a:pt x="1154560" y="0"/>
                  </a:lnTo>
                  <a:lnTo>
                    <a:pt x="1154560" y="730250"/>
                  </a:lnTo>
                  <a:lnTo>
                    <a:pt x="0" y="730250"/>
                  </a:lnTo>
                  <a:close/>
                </a:path>
              </a:pathLst>
            </a:custGeom>
            <a:blipFill>
              <a:blip r:embed="rId3">
                <a:alphaModFix amt="0"/>
              </a:blip>
              <a:stretch>
                <a:fillRect l="-31151" r="-31150"/>
              </a:stretch>
            </a:blipFill>
          </p:spPr>
          <p:txBody>
            <a:bodyPr/>
            <a:lstStyle/>
            <a:p>
              <a:endParaRPr lang="en-US"/>
            </a:p>
          </p:txBody>
        </p:sp>
        <p:sp>
          <p:nvSpPr>
            <p:cNvPr id="14" name="TextBox 14"/>
            <p:cNvSpPr txBox="1"/>
            <p:nvPr/>
          </p:nvSpPr>
          <p:spPr>
            <a:xfrm>
              <a:off x="0" y="0"/>
              <a:ext cx="1154557" cy="730250"/>
            </a:xfrm>
            <a:prstGeom prst="rect">
              <a:avLst/>
            </a:prstGeom>
          </p:spPr>
          <p:txBody>
            <a:bodyPr lIns="0" tIns="0" rIns="0" bIns="0" rtlCol="0" anchor="ctr"/>
            <a:lstStyle/>
            <a:p>
              <a:pPr algn="r">
                <a:lnSpc>
                  <a:spcPts val="2160"/>
                </a:lnSpc>
              </a:pPr>
              <a:r>
                <a:rPr lang="en-US" sz="1800">
                  <a:solidFill>
                    <a:srgbClr val="9D9FA2"/>
                  </a:solidFill>
                  <a:latin typeface="DM Sans"/>
                  <a:ea typeface="DM Sans"/>
                  <a:cs typeface="DM Sans"/>
                  <a:sym typeface="DM Sans"/>
                </a:rPr>
                <a:t>2</a:t>
              </a:r>
            </a:p>
          </p:txBody>
        </p:sp>
      </p:grpSp>
      <p:grpSp>
        <p:nvGrpSpPr>
          <p:cNvPr id="5" name="Group 4">
            <a:extLst>
              <a:ext uri="{FF2B5EF4-FFF2-40B4-BE49-F238E27FC236}">
                <a16:creationId xmlns:a16="http://schemas.microsoft.com/office/drawing/2014/main" id="{8B890B0B-2562-D986-0159-0C1D993B9B5C}"/>
              </a:ext>
            </a:extLst>
          </p:cNvPr>
          <p:cNvGrpSpPr/>
          <p:nvPr/>
        </p:nvGrpSpPr>
        <p:grpSpPr>
          <a:xfrm>
            <a:off x="850392" y="2944512"/>
            <a:ext cx="5166360" cy="4594860"/>
            <a:chOff x="850392" y="2944512"/>
            <a:chExt cx="5166360" cy="4594860"/>
          </a:xfrm>
        </p:grpSpPr>
        <p:sp>
          <p:nvSpPr>
            <p:cNvPr id="16" name="Shape 4">
              <a:extLst>
                <a:ext uri="{FF2B5EF4-FFF2-40B4-BE49-F238E27FC236}">
                  <a16:creationId xmlns:a16="http://schemas.microsoft.com/office/drawing/2014/main" id="{3A61F909-E2C2-91AB-0760-D28360E3971E}"/>
                </a:ext>
              </a:extLst>
            </p:cNvPr>
            <p:cNvSpPr/>
            <p:nvPr/>
          </p:nvSpPr>
          <p:spPr>
            <a:xfrm>
              <a:off x="850392" y="2944512"/>
              <a:ext cx="5166360" cy="4594860"/>
            </a:xfrm>
            <a:prstGeom prst="roundRect">
              <a:avLst>
                <a:gd name="adj" fmla="val 4776"/>
              </a:avLst>
            </a:prstGeom>
            <a:solidFill>
              <a:srgbClr val="F5FBFF"/>
            </a:solidFill>
            <a:ln w="12700">
              <a:solidFill>
                <a:srgbClr val="D5E7EF"/>
              </a:solidFill>
              <a:prstDash val="solid"/>
            </a:ln>
            <a:effectLst>
              <a:outerShdw blurRad="19050" dist="12700" dir="2700000" algn="bl" rotWithShape="0">
                <a:srgbClr val="000000">
                  <a:alpha val="11000"/>
                </a:srgbClr>
              </a:outerShdw>
            </a:effectLst>
          </p:spPr>
          <p:txBody>
            <a:bodyPr/>
            <a:lstStyle/>
            <a:p>
              <a:endParaRPr lang="en-US" sz="1600">
                <a:latin typeface="DM Sans" pitchFamily="2" charset="0"/>
              </a:endParaRPr>
            </a:p>
          </p:txBody>
        </p:sp>
        <p:sp>
          <p:nvSpPr>
            <p:cNvPr id="21" name="TextBox 20">
              <a:extLst>
                <a:ext uri="{FF2B5EF4-FFF2-40B4-BE49-F238E27FC236}">
                  <a16:creationId xmlns:a16="http://schemas.microsoft.com/office/drawing/2014/main" id="{5DD6A364-C318-6F23-5715-47241A26FBB5}"/>
                </a:ext>
              </a:extLst>
            </p:cNvPr>
            <p:cNvSpPr txBox="1"/>
            <p:nvPr/>
          </p:nvSpPr>
          <p:spPr>
            <a:xfrm>
              <a:off x="1039092" y="4007972"/>
              <a:ext cx="4680000" cy="258532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latin typeface="DM Sans" pitchFamily="2" charset="0"/>
                  <a:ea typeface="+mn-lt"/>
                  <a:cs typeface="+mn-lt"/>
                </a:rPr>
                <a:t>In this work, 3 Porous Transport Layers (PTLs) composed of fibers with different material compositions were evaluated </a:t>
              </a:r>
              <a:r>
                <a:rPr lang="en-US" baseline="0" dirty="0">
                  <a:latin typeface="DM Sans" pitchFamily="2" charset="0"/>
                  <a:ea typeface="+mn-lt"/>
                  <a:cs typeface="+mn-lt"/>
                </a:rPr>
                <a:t>and </a:t>
              </a:r>
              <a:r>
                <a:rPr lang="en-US" dirty="0">
                  <a:latin typeface="DM Sans" pitchFamily="2" charset="0"/>
                  <a:ea typeface="+mn-lt"/>
                  <a:cs typeface="+mn-lt"/>
                </a:rPr>
                <a:t>compared. The objective was to identify </a:t>
              </a:r>
              <a:r>
                <a:rPr lang="en-US" baseline="0" dirty="0">
                  <a:latin typeface="DM Sans" pitchFamily="2" charset="0"/>
                  <a:ea typeface="+mn-lt"/>
                  <a:cs typeface="+mn-lt"/>
                </a:rPr>
                <a:t>the PTL </a:t>
              </a:r>
              <a:r>
                <a:rPr lang="en-US" dirty="0">
                  <a:latin typeface="DM Sans" pitchFamily="2" charset="0"/>
                  <a:ea typeface="+mn-lt"/>
                  <a:cs typeface="+mn-lt"/>
                </a:rPr>
                <a:t>design most suitable for AEM water electrolysis by assessing the relationship between chemical stability, electrochemical activity, and durability</a:t>
              </a:r>
            </a:p>
            <a:p>
              <a:pPr algn="ctr"/>
              <a:endParaRPr lang="en-US" dirty="0">
                <a:latin typeface="DM Sans" pitchFamily="2" charset="0"/>
              </a:endParaRPr>
            </a:p>
          </p:txBody>
        </p:sp>
        <p:sp>
          <p:nvSpPr>
            <p:cNvPr id="22" name="TextBox 21">
              <a:extLst>
                <a:ext uri="{FF2B5EF4-FFF2-40B4-BE49-F238E27FC236}">
                  <a16:creationId xmlns:a16="http://schemas.microsoft.com/office/drawing/2014/main" id="{9727E911-A1B6-C789-BFA5-9E74CC871664}"/>
                </a:ext>
              </a:extLst>
            </p:cNvPr>
            <p:cNvSpPr txBox="1"/>
            <p:nvPr/>
          </p:nvSpPr>
          <p:spPr>
            <a:xfrm>
              <a:off x="850601" y="3164629"/>
              <a:ext cx="4450554"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dirty="0">
                  <a:solidFill>
                    <a:srgbClr val="073B5B"/>
                  </a:solidFill>
                  <a:latin typeface="DM Sans" pitchFamily="2" charset="0"/>
                </a:rPr>
                <a:t>Material characterization</a:t>
              </a:r>
              <a:endParaRPr lang="en-GB" sz="2000" dirty="0">
                <a:latin typeface="DM Sans" pitchFamily="2" charset="0"/>
              </a:endParaRPr>
            </a:p>
            <a:p>
              <a:pPr algn="l"/>
              <a:endParaRPr lang="en-GB" sz="1600" dirty="0">
                <a:latin typeface="DM Sans" pitchFamily="2" charset="0"/>
                <a:ea typeface="Calibri"/>
                <a:cs typeface="Calibri"/>
              </a:endParaRPr>
            </a:p>
          </p:txBody>
        </p:sp>
      </p:grpSp>
      <p:grpSp>
        <p:nvGrpSpPr>
          <p:cNvPr id="15" name="Group 14">
            <a:extLst>
              <a:ext uri="{FF2B5EF4-FFF2-40B4-BE49-F238E27FC236}">
                <a16:creationId xmlns:a16="http://schemas.microsoft.com/office/drawing/2014/main" id="{857AD45B-3406-523B-75FE-B39A7CDC7C2D}"/>
              </a:ext>
            </a:extLst>
          </p:cNvPr>
          <p:cNvGrpSpPr/>
          <p:nvPr/>
        </p:nvGrpSpPr>
        <p:grpSpPr>
          <a:xfrm>
            <a:off x="6565392" y="2944512"/>
            <a:ext cx="5200996" cy="4594860"/>
            <a:chOff x="6565392" y="2944512"/>
            <a:chExt cx="5200996" cy="4594860"/>
          </a:xfrm>
        </p:grpSpPr>
        <p:sp>
          <p:nvSpPr>
            <p:cNvPr id="18" name="Shape 9">
              <a:extLst>
                <a:ext uri="{FF2B5EF4-FFF2-40B4-BE49-F238E27FC236}">
                  <a16:creationId xmlns:a16="http://schemas.microsoft.com/office/drawing/2014/main" id="{9B07CDF8-B85B-9584-26F6-5D98824BB2D4}"/>
                </a:ext>
              </a:extLst>
            </p:cNvPr>
            <p:cNvSpPr/>
            <p:nvPr/>
          </p:nvSpPr>
          <p:spPr>
            <a:xfrm>
              <a:off x="6565392" y="2944512"/>
              <a:ext cx="5166360" cy="4594860"/>
            </a:xfrm>
            <a:prstGeom prst="roundRect">
              <a:avLst>
                <a:gd name="adj" fmla="val 4776"/>
              </a:avLst>
            </a:prstGeom>
            <a:solidFill>
              <a:srgbClr val="F0FFFB"/>
            </a:solidFill>
            <a:ln w="12700">
              <a:solidFill>
                <a:srgbClr val="D5E7EF"/>
              </a:solidFill>
              <a:prstDash val="solid"/>
            </a:ln>
            <a:effectLst>
              <a:outerShdw blurRad="19050" dist="12700" dir="2700000" algn="bl" rotWithShape="0">
                <a:srgbClr val="000000">
                  <a:alpha val="11000"/>
                </a:srgbClr>
              </a:outerShdw>
            </a:effectLst>
          </p:spPr>
          <p:txBody>
            <a:bodyPr/>
            <a:lstStyle/>
            <a:p>
              <a:endParaRPr lang="en-US" sz="1600">
                <a:latin typeface="DM Sans" pitchFamily="2" charset="0"/>
              </a:endParaRPr>
            </a:p>
          </p:txBody>
        </p:sp>
        <p:sp>
          <p:nvSpPr>
            <p:cNvPr id="23" name="TextBox 22">
              <a:extLst>
                <a:ext uri="{FF2B5EF4-FFF2-40B4-BE49-F238E27FC236}">
                  <a16:creationId xmlns:a16="http://schemas.microsoft.com/office/drawing/2014/main" id="{D8EE7CA9-1BE1-1291-02AB-4E914BE071C1}"/>
                </a:ext>
              </a:extLst>
            </p:cNvPr>
            <p:cNvSpPr txBox="1"/>
            <p:nvPr/>
          </p:nvSpPr>
          <p:spPr>
            <a:xfrm>
              <a:off x="6771883" y="4027119"/>
              <a:ext cx="4680000" cy="203132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defPPr>
                <a:defRPr lang="en-US"/>
              </a:defPPr>
              <a:lvl1pPr>
                <a:defRPr>
                  <a:latin typeface="DM Sans" pitchFamily="2" charset="0"/>
                  <a:ea typeface="+mn-lt"/>
                  <a:cs typeface="+mn-lt"/>
                </a:defRPr>
              </a:lvl1pPr>
            </a:lstStyle>
            <a:p>
              <a:r>
                <a:rPr lang="en-GB" dirty="0"/>
                <a:t>A 500-hour ex-situ stress test in a highly alkaline environment assessed chemical stability. Mass loss, ICP analysis of dissolved species, and SEM/SEM-EDS imaging gave crucial insights on degradation levels and compositional changes for each PTL.</a:t>
              </a:r>
            </a:p>
          </p:txBody>
        </p:sp>
        <p:sp>
          <p:nvSpPr>
            <p:cNvPr id="25" name="TextBox 24">
              <a:extLst>
                <a:ext uri="{FF2B5EF4-FFF2-40B4-BE49-F238E27FC236}">
                  <a16:creationId xmlns:a16="http://schemas.microsoft.com/office/drawing/2014/main" id="{15D4A45B-FB88-BC17-5BA9-AE1E7046042A}"/>
                </a:ext>
              </a:extLst>
            </p:cNvPr>
            <p:cNvSpPr txBox="1"/>
            <p:nvPr/>
          </p:nvSpPr>
          <p:spPr>
            <a:xfrm>
              <a:off x="6598264" y="3120618"/>
              <a:ext cx="5168124"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dirty="0">
                  <a:solidFill>
                    <a:srgbClr val="073B5B"/>
                  </a:solidFill>
                  <a:latin typeface="DM Sans" pitchFamily="2" charset="0"/>
                </a:rPr>
                <a:t>Chemical stability assessment</a:t>
              </a:r>
              <a:endParaRPr lang="en-GB" sz="2000" dirty="0">
                <a:latin typeface="DM Sans" pitchFamily="2" charset="0"/>
              </a:endParaRPr>
            </a:p>
            <a:p>
              <a:pPr algn="l"/>
              <a:endParaRPr lang="en-GB" sz="1600" dirty="0">
                <a:latin typeface="DM Sans" pitchFamily="2" charset="0"/>
                <a:ea typeface="Calibri"/>
                <a:cs typeface="Calibri"/>
              </a:endParaRPr>
            </a:p>
          </p:txBody>
        </p:sp>
      </p:grpSp>
      <p:grpSp>
        <p:nvGrpSpPr>
          <p:cNvPr id="17" name="Group 16">
            <a:extLst>
              <a:ext uri="{FF2B5EF4-FFF2-40B4-BE49-F238E27FC236}">
                <a16:creationId xmlns:a16="http://schemas.microsoft.com/office/drawing/2014/main" id="{3FE2E166-0B34-A799-7E04-F532FD53606A}"/>
              </a:ext>
            </a:extLst>
          </p:cNvPr>
          <p:cNvGrpSpPr/>
          <p:nvPr/>
        </p:nvGrpSpPr>
        <p:grpSpPr>
          <a:xfrm>
            <a:off x="12280392" y="2944512"/>
            <a:ext cx="5166360" cy="4594860"/>
            <a:chOff x="12280392" y="2944512"/>
            <a:chExt cx="5166360" cy="4594860"/>
          </a:xfrm>
        </p:grpSpPr>
        <p:sp>
          <p:nvSpPr>
            <p:cNvPr id="20" name="Shape 14">
              <a:extLst>
                <a:ext uri="{FF2B5EF4-FFF2-40B4-BE49-F238E27FC236}">
                  <a16:creationId xmlns:a16="http://schemas.microsoft.com/office/drawing/2014/main" id="{ACB0BCE3-CDEE-0A52-21E0-00673BF44A2E}"/>
                </a:ext>
              </a:extLst>
            </p:cNvPr>
            <p:cNvSpPr/>
            <p:nvPr/>
          </p:nvSpPr>
          <p:spPr>
            <a:xfrm>
              <a:off x="12280392" y="2944512"/>
              <a:ext cx="5166360" cy="4594860"/>
            </a:xfrm>
            <a:prstGeom prst="roundRect">
              <a:avLst>
                <a:gd name="adj" fmla="val 4776"/>
              </a:avLst>
            </a:prstGeom>
            <a:solidFill>
              <a:srgbClr val="F4FFF7"/>
            </a:solidFill>
            <a:ln w="12700">
              <a:solidFill>
                <a:srgbClr val="D5E7EF"/>
              </a:solidFill>
              <a:prstDash val="solid"/>
            </a:ln>
            <a:effectLst>
              <a:outerShdw blurRad="19050" dist="12700" dir="2700000" algn="bl" rotWithShape="0">
                <a:srgbClr val="000000">
                  <a:alpha val="11000"/>
                </a:srgbClr>
              </a:outerShdw>
            </a:effectLst>
          </p:spPr>
          <p:txBody>
            <a:bodyPr/>
            <a:lstStyle/>
            <a:p>
              <a:endParaRPr lang="en-US" sz="1600">
                <a:latin typeface="DM Sans" pitchFamily="2" charset="0"/>
              </a:endParaRPr>
            </a:p>
          </p:txBody>
        </p:sp>
        <p:sp>
          <p:nvSpPr>
            <p:cNvPr id="26" name="TextBox 25">
              <a:extLst>
                <a:ext uri="{FF2B5EF4-FFF2-40B4-BE49-F238E27FC236}">
                  <a16:creationId xmlns:a16="http://schemas.microsoft.com/office/drawing/2014/main" id="{FC7545D3-CF4E-1E9D-9CE4-0ABF71560EAA}"/>
                </a:ext>
              </a:extLst>
            </p:cNvPr>
            <p:cNvSpPr txBox="1"/>
            <p:nvPr/>
          </p:nvSpPr>
          <p:spPr>
            <a:xfrm>
              <a:off x="12305715" y="3075991"/>
              <a:ext cx="4271477"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baseline="0" dirty="0">
                  <a:solidFill>
                    <a:srgbClr val="073B5B"/>
                  </a:solidFill>
                  <a:latin typeface="DM Sans" pitchFamily="2" charset="0"/>
                </a:rPr>
                <a:t>Electrochemical evaluation</a:t>
              </a:r>
              <a:r>
                <a:rPr sz="2000" dirty="0">
                  <a:latin typeface="DM Sans" pitchFamily="2" charset="0"/>
                  <a:ea typeface="Aptos Display"/>
                  <a:cs typeface="Aptos Display"/>
                </a:rPr>
                <a:t>​</a:t>
              </a:r>
              <a:endParaRPr lang="en-GB" sz="1600" dirty="0">
                <a:latin typeface="DM Sans" pitchFamily="2" charset="0"/>
              </a:endParaRPr>
            </a:p>
            <a:p>
              <a:pPr algn="ctr"/>
              <a:endParaRPr lang="en-GB" sz="1600" dirty="0">
                <a:latin typeface="DM Sans" pitchFamily="2" charset="0"/>
              </a:endParaRPr>
            </a:p>
          </p:txBody>
        </p:sp>
        <p:sp>
          <p:nvSpPr>
            <p:cNvPr id="27" name="TextBox 26">
              <a:extLst>
                <a:ext uri="{FF2B5EF4-FFF2-40B4-BE49-F238E27FC236}">
                  <a16:creationId xmlns:a16="http://schemas.microsoft.com/office/drawing/2014/main" id="{1B155D20-0089-C85C-3BC3-D3DFFC23962B}"/>
                </a:ext>
              </a:extLst>
            </p:cNvPr>
            <p:cNvSpPr txBox="1"/>
            <p:nvPr/>
          </p:nvSpPr>
          <p:spPr>
            <a:xfrm>
              <a:off x="12521519" y="4023086"/>
              <a:ext cx="4680000" cy="293978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defPPr>
                <a:defRPr lang="en-US"/>
              </a:defPPr>
              <a:lvl1pPr>
                <a:defRPr>
                  <a:latin typeface="DM Sans" pitchFamily="2" charset="0"/>
                  <a:ea typeface="+mn-lt"/>
                  <a:cs typeface="+mn-lt"/>
                </a:defRPr>
              </a:lvl1pPr>
            </a:lstStyle>
            <a:p>
              <a:r>
                <a:rPr lang="en-GB" dirty="0"/>
                <a:t>Electrochemical performance was assessed through two complementary approaches.</a:t>
              </a:r>
            </a:p>
            <a:p>
              <a:r>
                <a:rPr lang="en-GB" dirty="0"/>
                <a:t>A three-electrode cell (LSV, EIS, galvanostatic measurements) captured the intrinsic activity of each PTL material.</a:t>
              </a:r>
            </a:p>
            <a:p>
              <a:r>
                <a:rPr lang="en-GB" dirty="0"/>
                <a:t>An AEM single-cell configuration then added polarization curves, EIS, and a 24-hour durability test under real-life operating conditions.</a:t>
              </a:r>
            </a:p>
          </p:txBody>
        </p:sp>
      </p:grpSp>
      <p:sp>
        <p:nvSpPr>
          <p:cNvPr id="29" name="TextBox 28">
            <a:extLst>
              <a:ext uri="{FF2B5EF4-FFF2-40B4-BE49-F238E27FC236}">
                <a16:creationId xmlns:a16="http://schemas.microsoft.com/office/drawing/2014/main" id="{338BD090-DBD2-54C0-6166-6A59087F1738}"/>
              </a:ext>
            </a:extLst>
          </p:cNvPr>
          <p:cNvSpPr txBox="1"/>
          <p:nvPr/>
        </p:nvSpPr>
        <p:spPr>
          <a:xfrm>
            <a:off x="850392" y="8178243"/>
            <a:ext cx="11069876"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solidFill>
                  <a:schemeClr val="tx1">
                    <a:lumMod val="95000"/>
                    <a:lumOff val="5000"/>
                  </a:schemeClr>
                </a:solidFill>
                <a:latin typeface="DM Sans" pitchFamily="2" charset="0"/>
              </a:rPr>
              <a:t>The</a:t>
            </a:r>
            <a:r>
              <a:rPr lang="en-US" b="1" baseline="0" dirty="0">
                <a:solidFill>
                  <a:schemeClr val="tx1">
                    <a:lumMod val="95000"/>
                    <a:lumOff val="5000"/>
                  </a:schemeClr>
                </a:solidFill>
                <a:latin typeface="DM Sans" pitchFamily="2" charset="0"/>
              </a:rPr>
              <a:t> project combined complementary tests to build confidence in future PTL development</a:t>
            </a:r>
            <a:r>
              <a:rPr dirty="0">
                <a:solidFill>
                  <a:schemeClr val="tx1">
                    <a:lumMod val="95000"/>
                    <a:lumOff val="5000"/>
                  </a:schemeClr>
                </a:solidFill>
                <a:latin typeface="DM Sans" pitchFamily="2" charset="0"/>
                <a:ea typeface="Aptos"/>
                <a:cs typeface="Aptos"/>
              </a:rPr>
              <a:t>​</a:t>
            </a:r>
            <a:endParaRPr lang="en-GB" dirty="0">
              <a:solidFill>
                <a:schemeClr val="tx1">
                  <a:lumMod val="95000"/>
                  <a:lumOff val="5000"/>
                </a:schemeClr>
              </a:solidFill>
              <a:latin typeface="DM Sans" pitchFamily="2" charset="0"/>
              <a:ea typeface="Calibri"/>
              <a:cs typeface="Calibri"/>
            </a:endParaRPr>
          </a:p>
          <a:p>
            <a:pPr algn="ctr"/>
            <a:endParaRPr lang="en-GB" dirty="0">
              <a:latin typeface="DM Sans" pitchFamily="2" charset="0"/>
            </a:endParaRPr>
          </a:p>
        </p:txBody>
      </p:sp>
      <p:pic>
        <p:nvPicPr>
          <p:cNvPr id="19" name="Picture 18">
            <a:extLst>
              <a:ext uri="{FF2B5EF4-FFF2-40B4-BE49-F238E27FC236}">
                <a16:creationId xmlns:a16="http://schemas.microsoft.com/office/drawing/2014/main" id="{158C013D-F097-C7D9-96C9-C2F394D21F6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221674" y="9397880"/>
            <a:ext cx="2854800" cy="66709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5004599" y="314506"/>
            <a:ext cx="2672344" cy="1319517"/>
            <a:chOff x="0" y="0"/>
            <a:chExt cx="3563125" cy="1759356"/>
          </a:xfrm>
        </p:grpSpPr>
        <p:sp>
          <p:nvSpPr>
            <p:cNvPr id="3" name="Freeform 3" descr="A logo with a black background  Description automatically generated"/>
            <p:cNvSpPr/>
            <p:nvPr/>
          </p:nvSpPr>
          <p:spPr>
            <a:xfrm>
              <a:off x="0" y="0"/>
              <a:ext cx="3563112" cy="1759331"/>
            </a:xfrm>
            <a:custGeom>
              <a:avLst/>
              <a:gdLst/>
              <a:ahLst/>
              <a:cxnLst/>
              <a:rect l="l" t="t" r="r" b="b"/>
              <a:pathLst>
                <a:path w="3563112" h="1759331">
                  <a:moveTo>
                    <a:pt x="0" y="0"/>
                  </a:moveTo>
                  <a:lnTo>
                    <a:pt x="3563112" y="0"/>
                  </a:lnTo>
                  <a:lnTo>
                    <a:pt x="3563112" y="1759331"/>
                  </a:lnTo>
                  <a:lnTo>
                    <a:pt x="0" y="1759331"/>
                  </a:lnTo>
                  <a:lnTo>
                    <a:pt x="0" y="0"/>
                  </a:lnTo>
                  <a:close/>
                </a:path>
              </a:pathLst>
            </a:custGeom>
            <a:blipFill>
              <a:blip r:embed="rId2"/>
              <a:stretch>
                <a:fillRect b="-1"/>
              </a:stretch>
            </a:blipFill>
          </p:spPr>
          <p:txBody>
            <a:bodyPr/>
            <a:lstStyle/>
            <a:p>
              <a:endParaRPr lang="en-US">
                <a:latin typeface="DM Sans" pitchFamily="2" charset="0"/>
              </a:endParaRPr>
            </a:p>
          </p:txBody>
        </p:sp>
      </p:grpSp>
      <p:grpSp>
        <p:nvGrpSpPr>
          <p:cNvPr id="11" name="Group 11"/>
          <p:cNvGrpSpPr/>
          <p:nvPr/>
        </p:nvGrpSpPr>
        <p:grpSpPr>
          <a:xfrm>
            <a:off x="16703011" y="9534525"/>
            <a:ext cx="865918" cy="547688"/>
            <a:chOff x="0" y="0"/>
            <a:chExt cx="1154557" cy="730250"/>
          </a:xfrm>
        </p:grpSpPr>
        <p:sp>
          <p:nvSpPr>
            <p:cNvPr id="12" name="Freeform 12"/>
            <p:cNvSpPr/>
            <p:nvPr/>
          </p:nvSpPr>
          <p:spPr>
            <a:xfrm>
              <a:off x="0" y="0"/>
              <a:ext cx="1154560" cy="730250"/>
            </a:xfrm>
            <a:custGeom>
              <a:avLst/>
              <a:gdLst/>
              <a:ahLst/>
              <a:cxnLst/>
              <a:rect l="l" t="t" r="r" b="b"/>
              <a:pathLst>
                <a:path w="1154560" h="730250">
                  <a:moveTo>
                    <a:pt x="0" y="0"/>
                  </a:moveTo>
                  <a:lnTo>
                    <a:pt x="1154560" y="0"/>
                  </a:lnTo>
                  <a:lnTo>
                    <a:pt x="1154560" y="730250"/>
                  </a:lnTo>
                  <a:lnTo>
                    <a:pt x="0" y="730250"/>
                  </a:lnTo>
                  <a:close/>
                </a:path>
              </a:pathLst>
            </a:custGeom>
            <a:blipFill>
              <a:blip r:embed="rId3">
                <a:alphaModFix amt="0"/>
              </a:blip>
              <a:stretch>
                <a:fillRect l="-31151" r="-31150"/>
              </a:stretch>
            </a:blipFill>
          </p:spPr>
          <p:txBody>
            <a:bodyPr/>
            <a:lstStyle/>
            <a:p>
              <a:endParaRPr lang="en-US"/>
            </a:p>
          </p:txBody>
        </p:sp>
        <p:sp>
          <p:nvSpPr>
            <p:cNvPr id="13" name="TextBox 13"/>
            <p:cNvSpPr txBox="1"/>
            <p:nvPr/>
          </p:nvSpPr>
          <p:spPr>
            <a:xfrm>
              <a:off x="0" y="0"/>
              <a:ext cx="1154557" cy="730250"/>
            </a:xfrm>
            <a:prstGeom prst="rect">
              <a:avLst/>
            </a:prstGeom>
          </p:spPr>
          <p:txBody>
            <a:bodyPr lIns="0" tIns="0" rIns="0" bIns="0" rtlCol="0" anchor="ctr"/>
            <a:lstStyle/>
            <a:p>
              <a:pPr algn="r">
                <a:lnSpc>
                  <a:spcPts val="2160"/>
                </a:lnSpc>
              </a:pPr>
              <a:r>
                <a:rPr lang="en-US" sz="1800">
                  <a:solidFill>
                    <a:srgbClr val="9D9FA2"/>
                  </a:solidFill>
                  <a:latin typeface="DM Sans"/>
                  <a:ea typeface="DM Sans"/>
                  <a:cs typeface="DM Sans"/>
                  <a:sym typeface="DM Sans"/>
                </a:rPr>
                <a:t>3</a:t>
              </a:r>
            </a:p>
          </p:txBody>
        </p:sp>
      </p:grpSp>
      <p:sp>
        <p:nvSpPr>
          <p:cNvPr id="15" name="TextBox 15"/>
          <p:cNvSpPr txBox="1"/>
          <p:nvPr/>
        </p:nvSpPr>
        <p:spPr>
          <a:xfrm>
            <a:off x="702488" y="650557"/>
            <a:ext cx="10404119" cy="673227"/>
          </a:xfrm>
          <a:prstGeom prst="rect">
            <a:avLst/>
          </a:prstGeom>
        </p:spPr>
        <p:txBody>
          <a:bodyPr lIns="0" tIns="0" rIns="0" bIns="0" rtlCol="0" anchor="t">
            <a:spAutoFit/>
          </a:bodyPr>
          <a:lstStyle/>
          <a:p>
            <a:pPr algn="l">
              <a:lnSpc>
                <a:spcPts val="5184"/>
              </a:lnSpc>
            </a:pPr>
            <a:r>
              <a:rPr lang="en-US" sz="4500" b="1" dirty="0">
                <a:solidFill>
                  <a:srgbClr val="2976BC"/>
                </a:solidFill>
                <a:latin typeface="DM Sans" pitchFamily="2" charset="0"/>
                <a:ea typeface="DM Sans Bold"/>
                <a:cs typeface="DM Sans Bold"/>
                <a:sym typeface="DM Sans Bold"/>
              </a:rPr>
              <a:t>Obtained results</a:t>
            </a:r>
          </a:p>
        </p:txBody>
      </p:sp>
      <p:sp>
        <p:nvSpPr>
          <p:cNvPr id="17" name="Shape 4">
            <a:extLst>
              <a:ext uri="{FF2B5EF4-FFF2-40B4-BE49-F238E27FC236}">
                <a16:creationId xmlns:a16="http://schemas.microsoft.com/office/drawing/2014/main" id="{C698DA76-9762-36F8-7840-3087FA8C4535}"/>
              </a:ext>
            </a:extLst>
          </p:cNvPr>
          <p:cNvSpPr/>
          <p:nvPr/>
        </p:nvSpPr>
        <p:spPr>
          <a:xfrm>
            <a:off x="850392" y="2811779"/>
            <a:ext cx="6583680" cy="5285085"/>
          </a:xfrm>
          <a:prstGeom prst="rect">
            <a:avLst/>
          </a:prstGeom>
          <a:solidFill>
            <a:srgbClr val="073B5B">
              <a:alpha val="78000"/>
            </a:srgbClr>
          </a:solidFill>
          <a:ln w="12700">
            <a:solidFill>
              <a:srgbClr val="073B5B">
                <a:alpha val="0"/>
              </a:srgbClr>
            </a:solidFill>
            <a:prstDash val="solid"/>
          </a:ln>
        </p:spPr>
        <p:txBody>
          <a:bodyPr/>
          <a:lstStyle/>
          <a:p>
            <a:endParaRPr lang="en-US" sz="2400">
              <a:latin typeface="DM Sans" pitchFamily="2" charset="0"/>
            </a:endParaRPr>
          </a:p>
        </p:txBody>
      </p:sp>
      <p:sp>
        <p:nvSpPr>
          <p:cNvPr id="18" name="TextBox 17">
            <a:extLst>
              <a:ext uri="{FF2B5EF4-FFF2-40B4-BE49-F238E27FC236}">
                <a16:creationId xmlns:a16="http://schemas.microsoft.com/office/drawing/2014/main" id="{33C30776-A203-D1C8-7CE5-2BC4868EE7C5}"/>
              </a:ext>
            </a:extLst>
          </p:cNvPr>
          <p:cNvSpPr txBox="1"/>
          <p:nvPr/>
        </p:nvSpPr>
        <p:spPr>
          <a:xfrm>
            <a:off x="880672" y="3250992"/>
            <a:ext cx="6553400" cy="480131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AutoNum type="arabicPeriod"/>
            </a:pPr>
            <a:r>
              <a:rPr lang="en-US" sz="2400" baseline="0" dirty="0">
                <a:solidFill>
                  <a:srgbClr val="FFFFFF"/>
                </a:solidFill>
                <a:latin typeface="DM Sans" pitchFamily="2" charset="0"/>
              </a:rPr>
              <a:t>Evaluated multiple PTL concepts</a:t>
            </a:r>
            <a:r>
              <a:rPr sz="2400" dirty="0">
                <a:latin typeface="DM Sans" pitchFamily="2" charset="0"/>
                <a:ea typeface="Aptos"/>
                <a:cs typeface="Aptos"/>
              </a:rPr>
              <a:t>​</a:t>
            </a:r>
            <a:endParaRPr lang="en-GB" sz="2400" dirty="0">
              <a:latin typeface="DM Sans" pitchFamily="2" charset="0"/>
              <a:ea typeface="Calibri"/>
              <a:cs typeface="Calibri"/>
            </a:endParaRPr>
          </a:p>
          <a:p>
            <a:pPr marL="342900" indent="-342900">
              <a:buAutoNum type="arabicPeriod"/>
            </a:pPr>
            <a:endParaRPr lang="en-GB" sz="2400" dirty="0">
              <a:latin typeface="DM Sans" pitchFamily="2" charset="0"/>
            </a:endParaRPr>
          </a:p>
          <a:p>
            <a:pPr marL="342900" indent="-342900">
              <a:buAutoNum type="arabicPeriod"/>
            </a:pPr>
            <a:endParaRPr lang="en-GB" sz="2400" dirty="0">
              <a:latin typeface="DM Sans" pitchFamily="2" charset="0"/>
            </a:endParaRPr>
          </a:p>
          <a:p>
            <a:pPr marL="342900" indent="-342900">
              <a:buAutoNum type="arabicPeriod"/>
            </a:pPr>
            <a:endParaRPr lang="en-GB" sz="2000" dirty="0">
              <a:latin typeface="DM Sans" pitchFamily="2" charset="0"/>
            </a:endParaRPr>
          </a:p>
          <a:p>
            <a:pPr marL="342900" indent="-342900">
              <a:buAutoNum type="arabicPeriod"/>
            </a:pPr>
            <a:endParaRPr lang="en-GB" sz="2000" dirty="0">
              <a:latin typeface="DM Sans" pitchFamily="2" charset="0"/>
            </a:endParaRPr>
          </a:p>
          <a:p>
            <a:pPr marL="342900" indent="-342900">
              <a:buAutoNum type="arabicPeriod"/>
            </a:pPr>
            <a:r>
              <a:rPr lang="en-US" sz="2400" dirty="0">
                <a:solidFill>
                  <a:srgbClr val="FFFFFF"/>
                </a:solidFill>
                <a:latin typeface="DM Sans" pitchFamily="2" charset="0"/>
                <a:ea typeface="Calibri"/>
                <a:cs typeface="Calibri"/>
              </a:rPr>
              <a:t>Generated stability, electrochemical performance and durability insights</a:t>
            </a:r>
            <a:endParaRPr lang="en-GB" sz="2400" dirty="0">
              <a:latin typeface="DM Sans" pitchFamily="2" charset="0"/>
              <a:ea typeface="Calibri"/>
              <a:cs typeface="Calibri"/>
            </a:endParaRPr>
          </a:p>
          <a:p>
            <a:pPr marL="342900" indent="-342900">
              <a:buAutoNum type="arabicPeriod"/>
            </a:pPr>
            <a:endParaRPr lang="en-US" sz="2400" dirty="0">
              <a:solidFill>
                <a:srgbClr val="FFFFFF"/>
              </a:solidFill>
              <a:latin typeface="DM Sans" pitchFamily="2" charset="0"/>
              <a:ea typeface="Calibri"/>
              <a:cs typeface="Calibri"/>
            </a:endParaRPr>
          </a:p>
          <a:p>
            <a:pPr marL="342900" indent="-342900">
              <a:buAutoNum type="arabicPeriod"/>
            </a:pPr>
            <a:endParaRPr lang="en-US" sz="2400" dirty="0">
              <a:solidFill>
                <a:srgbClr val="FFFFFF"/>
              </a:solidFill>
              <a:latin typeface="DM Sans" pitchFamily="2" charset="0"/>
              <a:ea typeface="Calibri"/>
              <a:cs typeface="Calibri"/>
            </a:endParaRPr>
          </a:p>
          <a:p>
            <a:pPr marL="342900" indent="-342900">
              <a:buAutoNum type="arabicPeriod"/>
            </a:pPr>
            <a:endParaRPr lang="en-US" sz="2400" dirty="0">
              <a:solidFill>
                <a:srgbClr val="FFFFFF"/>
              </a:solidFill>
              <a:latin typeface="DM Sans" pitchFamily="2" charset="0"/>
              <a:ea typeface="Calibri"/>
              <a:cs typeface="Calibri"/>
            </a:endParaRPr>
          </a:p>
          <a:p>
            <a:pPr marL="342900" indent="-342900">
              <a:buAutoNum type="arabicPeriod"/>
            </a:pPr>
            <a:endParaRPr lang="en-US" dirty="0">
              <a:solidFill>
                <a:srgbClr val="FFFFFF"/>
              </a:solidFill>
              <a:latin typeface="DM Sans" pitchFamily="2" charset="0"/>
              <a:ea typeface="Calibri"/>
              <a:cs typeface="Calibri"/>
            </a:endParaRPr>
          </a:p>
          <a:p>
            <a:pPr marL="342900" indent="-342900">
              <a:buAutoNum type="arabicPeriod"/>
            </a:pPr>
            <a:r>
              <a:rPr lang="en-US" sz="2400" dirty="0">
                <a:solidFill>
                  <a:srgbClr val="FFFFFF"/>
                </a:solidFill>
                <a:latin typeface="DM Sans" pitchFamily="2" charset="0"/>
                <a:ea typeface="Calibri"/>
                <a:cs typeface="Calibri"/>
              </a:rPr>
              <a:t>Contributed to AEM electrolysis component development</a:t>
            </a:r>
            <a:endParaRPr lang="en-US" sz="2400" dirty="0">
              <a:solidFill>
                <a:srgbClr val="000000"/>
              </a:solidFill>
              <a:latin typeface="DM Sans" pitchFamily="2" charset="0"/>
              <a:ea typeface="Calibri"/>
              <a:cs typeface="Calibri"/>
            </a:endParaRPr>
          </a:p>
        </p:txBody>
      </p:sp>
      <p:sp>
        <p:nvSpPr>
          <p:cNvPr id="20" name="Shape 5">
            <a:extLst>
              <a:ext uri="{FF2B5EF4-FFF2-40B4-BE49-F238E27FC236}">
                <a16:creationId xmlns:a16="http://schemas.microsoft.com/office/drawing/2014/main" id="{A187548F-BE44-5411-69C6-B94772E886E5}"/>
              </a:ext>
            </a:extLst>
          </p:cNvPr>
          <p:cNvSpPr/>
          <p:nvPr/>
        </p:nvSpPr>
        <p:spPr>
          <a:xfrm>
            <a:off x="8023860" y="2811780"/>
            <a:ext cx="9395460" cy="1440180"/>
          </a:xfrm>
          <a:prstGeom prst="roundRect">
            <a:avLst>
              <a:gd name="adj" fmla="val 12381"/>
            </a:avLst>
          </a:prstGeom>
          <a:solidFill>
            <a:srgbClr val="FFFFFF"/>
          </a:solidFill>
          <a:ln w="12700">
            <a:solidFill>
              <a:srgbClr val="DDE7EC"/>
            </a:solidFill>
            <a:prstDash val="solid"/>
          </a:ln>
          <a:effectLst>
            <a:outerShdw blurRad="19050" dist="12700" dir="2700000" algn="bl" rotWithShape="0">
              <a:srgbClr val="000000">
                <a:alpha val="8000"/>
              </a:srgbClr>
            </a:outerShdw>
          </a:effectLst>
        </p:spPr>
        <p:txBody>
          <a:bodyPr/>
          <a:lstStyle/>
          <a:p>
            <a:endParaRPr lang="en-US" sz="2400">
              <a:latin typeface="DM Sans" pitchFamily="2" charset="0"/>
            </a:endParaRPr>
          </a:p>
        </p:txBody>
      </p:sp>
      <p:sp>
        <p:nvSpPr>
          <p:cNvPr id="22" name="Shape 8">
            <a:extLst>
              <a:ext uri="{FF2B5EF4-FFF2-40B4-BE49-F238E27FC236}">
                <a16:creationId xmlns:a16="http://schemas.microsoft.com/office/drawing/2014/main" id="{C1AB95D9-C2FD-3BE6-A0CA-11BDAF2C2EED}"/>
              </a:ext>
            </a:extLst>
          </p:cNvPr>
          <p:cNvSpPr/>
          <p:nvPr/>
        </p:nvSpPr>
        <p:spPr>
          <a:xfrm>
            <a:off x="8023860" y="4663440"/>
            <a:ext cx="9395460" cy="1440180"/>
          </a:xfrm>
          <a:prstGeom prst="roundRect">
            <a:avLst>
              <a:gd name="adj" fmla="val 12381"/>
            </a:avLst>
          </a:prstGeom>
          <a:solidFill>
            <a:srgbClr val="FFFFFF"/>
          </a:solidFill>
          <a:ln w="12700">
            <a:solidFill>
              <a:srgbClr val="DDE7EC"/>
            </a:solidFill>
            <a:prstDash val="solid"/>
          </a:ln>
          <a:effectLst>
            <a:outerShdw blurRad="19050" dist="12700" dir="2700000" algn="bl" rotWithShape="0">
              <a:srgbClr val="000000">
                <a:alpha val="8000"/>
              </a:srgbClr>
            </a:outerShdw>
          </a:effectLst>
        </p:spPr>
        <p:txBody>
          <a:bodyPr/>
          <a:lstStyle/>
          <a:p>
            <a:endParaRPr lang="en-US" sz="2400">
              <a:latin typeface="DM Sans" pitchFamily="2" charset="0"/>
            </a:endParaRPr>
          </a:p>
        </p:txBody>
      </p:sp>
      <p:sp>
        <p:nvSpPr>
          <p:cNvPr id="24" name="Shape 11">
            <a:extLst>
              <a:ext uri="{FF2B5EF4-FFF2-40B4-BE49-F238E27FC236}">
                <a16:creationId xmlns:a16="http://schemas.microsoft.com/office/drawing/2014/main" id="{7B8C1EC9-9677-5CFA-7766-93498AC61B7A}"/>
              </a:ext>
            </a:extLst>
          </p:cNvPr>
          <p:cNvSpPr/>
          <p:nvPr/>
        </p:nvSpPr>
        <p:spPr>
          <a:xfrm>
            <a:off x="8023860" y="6515100"/>
            <a:ext cx="9395460" cy="1440180"/>
          </a:xfrm>
          <a:prstGeom prst="roundRect">
            <a:avLst>
              <a:gd name="adj" fmla="val 12381"/>
            </a:avLst>
          </a:prstGeom>
          <a:solidFill>
            <a:srgbClr val="FFFFFF"/>
          </a:solidFill>
          <a:ln w="12700">
            <a:solidFill>
              <a:srgbClr val="DDE7EC"/>
            </a:solidFill>
            <a:prstDash val="solid"/>
          </a:ln>
          <a:effectLst>
            <a:outerShdw blurRad="19050" dist="12700" dir="2700000" algn="bl" rotWithShape="0">
              <a:srgbClr val="000000">
                <a:alpha val="8000"/>
              </a:srgbClr>
            </a:outerShdw>
          </a:effectLst>
        </p:spPr>
        <p:txBody>
          <a:bodyPr/>
          <a:lstStyle/>
          <a:p>
            <a:endParaRPr lang="en-US" sz="2400">
              <a:latin typeface="DM Sans" pitchFamily="2" charset="0"/>
            </a:endParaRPr>
          </a:p>
        </p:txBody>
      </p:sp>
      <p:sp>
        <p:nvSpPr>
          <p:cNvPr id="26" name="Text 6">
            <a:extLst>
              <a:ext uri="{FF2B5EF4-FFF2-40B4-BE49-F238E27FC236}">
                <a16:creationId xmlns:a16="http://schemas.microsoft.com/office/drawing/2014/main" id="{C0B177B5-ED98-9D97-4B15-966B44A6F147}"/>
              </a:ext>
            </a:extLst>
          </p:cNvPr>
          <p:cNvSpPr/>
          <p:nvPr/>
        </p:nvSpPr>
        <p:spPr>
          <a:xfrm>
            <a:off x="8277606" y="3058668"/>
            <a:ext cx="3154680" cy="932688"/>
          </a:xfrm>
          <a:prstGeom prst="rect">
            <a:avLst/>
          </a:prstGeom>
          <a:noFill/>
          <a:ln/>
        </p:spPr>
        <p:txBody>
          <a:bodyPr wrap="square" lIns="0" tIns="0" rIns="0" bIns="0" rtlCol="0" anchor="ctr">
            <a:noAutofit/>
          </a:bodyPr>
          <a:lstStyle>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marL="0" indent="0">
              <a:buNone/>
            </a:pPr>
            <a:r>
              <a:rPr lang="en-US" sz="2400" b="1" dirty="0">
                <a:solidFill>
                  <a:srgbClr val="073B5B"/>
                </a:solidFill>
                <a:latin typeface="DM Sans" pitchFamily="2" charset="0"/>
                <a:ea typeface="Aptos Display" pitchFamily="34" charset="-122"/>
                <a:cs typeface="Aptos Display" pitchFamily="34" charset="-120"/>
              </a:rPr>
              <a:t>Improved understanding</a:t>
            </a:r>
            <a:endParaRPr lang="en-US" sz="2400" dirty="0">
              <a:latin typeface="DM Sans" pitchFamily="2" charset="0"/>
            </a:endParaRPr>
          </a:p>
        </p:txBody>
      </p:sp>
      <p:sp>
        <p:nvSpPr>
          <p:cNvPr id="28" name="Text 9">
            <a:extLst>
              <a:ext uri="{FF2B5EF4-FFF2-40B4-BE49-F238E27FC236}">
                <a16:creationId xmlns:a16="http://schemas.microsoft.com/office/drawing/2014/main" id="{96CF9E10-2BA5-E688-E697-81D558C3C035}"/>
              </a:ext>
            </a:extLst>
          </p:cNvPr>
          <p:cNvSpPr/>
          <p:nvPr/>
        </p:nvSpPr>
        <p:spPr>
          <a:xfrm>
            <a:off x="8277606" y="4882896"/>
            <a:ext cx="3154680" cy="932688"/>
          </a:xfrm>
          <a:prstGeom prst="rect">
            <a:avLst/>
          </a:prstGeom>
          <a:noFill/>
          <a:ln/>
        </p:spPr>
        <p:txBody>
          <a:bodyPr wrap="square" lIns="0" tIns="0" rIns="0" bIns="0" rtlCol="0" anchor="ctr">
            <a:noAutofit/>
          </a:bodyPr>
          <a:lstStyle>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r>
              <a:rPr lang="en-US" sz="2400" b="1" dirty="0">
                <a:solidFill>
                  <a:srgbClr val="073B5B"/>
                </a:solidFill>
                <a:latin typeface="DM Sans" pitchFamily="2" charset="0"/>
              </a:rPr>
              <a:t>Promising development route</a:t>
            </a:r>
          </a:p>
        </p:txBody>
      </p:sp>
      <p:sp>
        <p:nvSpPr>
          <p:cNvPr id="30" name="Text 12">
            <a:extLst>
              <a:ext uri="{FF2B5EF4-FFF2-40B4-BE49-F238E27FC236}">
                <a16:creationId xmlns:a16="http://schemas.microsoft.com/office/drawing/2014/main" id="{74FAD779-26FF-FECD-24A6-74C4D52FA1C9}"/>
              </a:ext>
            </a:extLst>
          </p:cNvPr>
          <p:cNvSpPr/>
          <p:nvPr/>
        </p:nvSpPr>
        <p:spPr>
          <a:xfrm>
            <a:off x="8277606" y="7098030"/>
            <a:ext cx="3154680" cy="274320"/>
          </a:xfrm>
          <a:prstGeom prst="rect">
            <a:avLst/>
          </a:prstGeom>
          <a:noFill/>
          <a:ln/>
        </p:spPr>
        <p:txBody>
          <a:bodyPr wrap="square" lIns="0" tIns="0" rIns="0" bIns="0" rtlCol="0" anchor="ctr">
            <a:noAutofit/>
          </a:bodyPr>
          <a:lstStyle>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marL="0" indent="0">
              <a:buNone/>
            </a:pPr>
            <a:r>
              <a:rPr lang="en-US" sz="2400" b="1" dirty="0">
                <a:solidFill>
                  <a:srgbClr val="073B5B"/>
                </a:solidFill>
                <a:latin typeface="DM Sans" pitchFamily="2" charset="0"/>
                <a:ea typeface="Aptos Display" pitchFamily="34" charset="-122"/>
                <a:cs typeface="Aptos Display" pitchFamily="34" charset="-120"/>
              </a:rPr>
              <a:t>Support for scale-up</a:t>
            </a:r>
            <a:endParaRPr lang="en-US" sz="2400" dirty="0">
              <a:latin typeface="DM Sans" pitchFamily="2" charset="0"/>
            </a:endParaRPr>
          </a:p>
        </p:txBody>
      </p:sp>
      <p:sp>
        <p:nvSpPr>
          <p:cNvPr id="32" name="Text 7">
            <a:extLst>
              <a:ext uri="{FF2B5EF4-FFF2-40B4-BE49-F238E27FC236}">
                <a16:creationId xmlns:a16="http://schemas.microsoft.com/office/drawing/2014/main" id="{E8FE7A4E-4F48-79A9-1F54-91171B440A65}"/>
              </a:ext>
            </a:extLst>
          </p:cNvPr>
          <p:cNvSpPr/>
          <p:nvPr/>
        </p:nvSpPr>
        <p:spPr>
          <a:xfrm>
            <a:off x="11727180" y="3134472"/>
            <a:ext cx="5280660" cy="795528"/>
          </a:xfrm>
          <a:prstGeom prst="rect">
            <a:avLst/>
          </a:prstGeom>
          <a:noFill/>
          <a:ln/>
        </p:spPr>
        <p:txBody>
          <a:bodyPr wrap="square" lIns="0" tIns="0" rIns="0" bIns="0" rtlCol="0" anchor="ctr">
            <a:noAutofit/>
          </a:bodyPr>
          <a:lstStyle>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marL="0" indent="0">
              <a:buNone/>
            </a:pPr>
            <a:r>
              <a:rPr lang="en-US" sz="1800" dirty="0">
                <a:solidFill>
                  <a:srgbClr val="5B677A"/>
                </a:solidFill>
                <a:latin typeface="DM Sans" pitchFamily="2" charset="0"/>
                <a:ea typeface="Aptos" pitchFamily="34" charset="-122"/>
                <a:cs typeface="Aptos" pitchFamily="34" charset="-120"/>
              </a:rPr>
              <a:t>Generated knowledge on how PTL materials behave under challenging conditions relevant to hydrogen production.</a:t>
            </a:r>
            <a:endParaRPr lang="en-US" sz="1800" dirty="0">
              <a:latin typeface="DM Sans" pitchFamily="2" charset="0"/>
            </a:endParaRPr>
          </a:p>
        </p:txBody>
      </p:sp>
      <p:sp>
        <p:nvSpPr>
          <p:cNvPr id="34" name="Text 10">
            <a:extLst>
              <a:ext uri="{FF2B5EF4-FFF2-40B4-BE49-F238E27FC236}">
                <a16:creationId xmlns:a16="http://schemas.microsoft.com/office/drawing/2014/main" id="{2252F46D-F337-D609-6EB4-9B1B72FB0178}"/>
              </a:ext>
            </a:extLst>
          </p:cNvPr>
          <p:cNvSpPr/>
          <p:nvPr/>
        </p:nvSpPr>
        <p:spPr>
          <a:xfrm>
            <a:off x="11727180" y="4986132"/>
            <a:ext cx="5280660" cy="795528"/>
          </a:xfrm>
          <a:prstGeom prst="rect">
            <a:avLst/>
          </a:prstGeom>
          <a:noFill/>
          <a:ln/>
        </p:spPr>
        <p:txBody>
          <a:bodyPr wrap="square" lIns="0" tIns="0" rIns="0" bIns="0" rtlCol="0" anchor="ctr">
            <a:normAutofit/>
          </a:bodyPr>
          <a:lstStyle>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marL="0" indent="0">
              <a:buNone/>
            </a:pPr>
            <a:r>
              <a:rPr lang="en-US" sz="1800" dirty="0">
                <a:solidFill>
                  <a:srgbClr val="5B677A"/>
                </a:solidFill>
                <a:latin typeface="DM Sans" pitchFamily="2" charset="0"/>
                <a:ea typeface="Aptos" pitchFamily="34" charset="-122"/>
                <a:cs typeface="Aptos" pitchFamily="34" charset="-120"/>
              </a:rPr>
              <a:t>Compared alternative material concepts and identified learning points for future optimization.</a:t>
            </a:r>
            <a:endParaRPr lang="en-US" sz="1800" dirty="0">
              <a:latin typeface="DM Sans" pitchFamily="2" charset="0"/>
            </a:endParaRPr>
          </a:p>
        </p:txBody>
      </p:sp>
      <p:sp>
        <p:nvSpPr>
          <p:cNvPr id="36" name="Text 13">
            <a:extLst>
              <a:ext uri="{FF2B5EF4-FFF2-40B4-BE49-F238E27FC236}">
                <a16:creationId xmlns:a16="http://schemas.microsoft.com/office/drawing/2014/main" id="{48A4E3FC-2D0D-119A-CEFE-3B3CE663508D}"/>
              </a:ext>
            </a:extLst>
          </p:cNvPr>
          <p:cNvSpPr/>
          <p:nvPr/>
        </p:nvSpPr>
        <p:spPr>
          <a:xfrm>
            <a:off x="11727180" y="6823044"/>
            <a:ext cx="5280660" cy="795528"/>
          </a:xfrm>
          <a:prstGeom prst="rect">
            <a:avLst/>
          </a:prstGeom>
          <a:noFill/>
          <a:ln/>
        </p:spPr>
        <p:txBody>
          <a:bodyPr wrap="square" lIns="0" tIns="0" rIns="0" bIns="0" rtlCol="0" anchor="ctr">
            <a:normAutofit lnSpcReduction="10000"/>
          </a:bodyPr>
          <a:lstStyle>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marL="0" indent="0">
              <a:buNone/>
            </a:pPr>
            <a:r>
              <a:rPr lang="en-US" sz="1800" dirty="0">
                <a:solidFill>
                  <a:srgbClr val="5B677A"/>
                </a:solidFill>
                <a:latin typeface="DM Sans" pitchFamily="2" charset="0"/>
                <a:ea typeface="Aptos" pitchFamily="34" charset="-122"/>
                <a:cs typeface="Aptos" pitchFamily="34" charset="-120"/>
              </a:rPr>
              <a:t>Built a stronger knowledge base for more reliable, efficient and sustainable hydrogen production technologies.</a:t>
            </a:r>
            <a:endParaRPr lang="en-US" sz="1800" dirty="0">
              <a:latin typeface="DM Sans" pitchFamily="2" charset="0"/>
            </a:endParaRPr>
          </a:p>
        </p:txBody>
      </p:sp>
      <p:pic>
        <p:nvPicPr>
          <p:cNvPr id="14" name="Picture 13">
            <a:extLst>
              <a:ext uri="{FF2B5EF4-FFF2-40B4-BE49-F238E27FC236}">
                <a16:creationId xmlns:a16="http://schemas.microsoft.com/office/drawing/2014/main" id="{EE27BAF4-2EE8-B442-A569-0144294FDFB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221674" y="9397880"/>
            <a:ext cx="2854800" cy="667095"/>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5004599" y="314506"/>
            <a:ext cx="2672344" cy="1319517"/>
            <a:chOff x="0" y="0"/>
            <a:chExt cx="3563125" cy="1759356"/>
          </a:xfrm>
        </p:grpSpPr>
        <p:sp>
          <p:nvSpPr>
            <p:cNvPr id="3" name="Freeform 3" descr="A logo with a black background  Description automatically generated"/>
            <p:cNvSpPr/>
            <p:nvPr/>
          </p:nvSpPr>
          <p:spPr>
            <a:xfrm>
              <a:off x="0" y="0"/>
              <a:ext cx="3563112" cy="1759331"/>
            </a:xfrm>
            <a:custGeom>
              <a:avLst/>
              <a:gdLst/>
              <a:ahLst/>
              <a:cxnLst/>
              <a:rect l="l" t="t" r="r" b="b"/>
              <a:pathLst>
                <a:path w="3563112" h="1759331">
                  <a:moveTo>
                    <a:pt x="0" y="0"/>
                  </a:moveTo>
                  <a:lnTo>
                    <a:pt x="3563112" y="0"/>
                  </a:lnTo>
                  <a:lnTo>
                    <a:pt x="3563112" y="1759331"/>
                  </a:lnTo>
                  <a:lnTo>
                    <a:pt x="0" y="1759331"/>
                  </a:lnTo>
                  <a:lnTo>
                    <a:pt x="0" y="0"/>
                  </a:lnTo>
                  <a:close/>
                </a:path>
              </a:pathLst>
            </a:custGeom>
            <a:blipFill>
              <a:blip r:embed="rId2"/>
              <a:stretch>
                <a:fillRect b="-1"/>
              </a:stretch>
            </a:blipFill>
          </p:spPr>
          <p:txBody>
            <a:bodyPr/>
            <a:lstStyle/>
            <a:p>
              <a:endParaRPr lang="en-US"/>
            </a:p>
          </p:txBody>
        </p:sp>
      </p:grpSp>
      <p:sp>
        <p:nvSpPr>
          <p:cNvPr id="4" name="TextBox 4"/>
          <p:cNvSpPr txBox="1"/>
          <p:nvPr/>
        </p:nvSpPr>
        <p:spPr>
          <a:xfrm>
            <a:off x="702488" y="650557"/>
            <a:ext cx="10404119" cy="854005"/>
          </a:xfrm>
          <a:prstGeom prst="rect">
            <a:avLst/>
          </a:prstGeom>
        </p:spPr>
        <p:txBody>
          <a:bodyPr lIns="0" tIns="0" rIns="0" bIns="0" rtlCol="0" anchor="t">
            <a:normAutofit/>
          </a:bodyPr>
          <a:lstStyle/>
          <a:p>
            <a:pPr algn="l">
              <a:lnSpc>
                <a:spcPts val="5184"/>
              </a:lnSpc>
            </a:pPr>
            <a:r>
              <a:rPr lang="en-US" sz="4500" b="1" dirty="0">
                <a:solidFill>
                  <a:srgbClr val="2976BC"/>
                </a:solidFill>
                <a:latin typeface="DM Sans" pitchFamily="2" charset="0"/>
                <a:ea typeface="DM Sans Bold"/>
                <a:cs typeface="DM Sans Bold"/>
                <a:sym typeface="DM Sans Bold"/>
              </a:rPr>
              <a:t>Conclusions</a:t>
            </a:r>
          </a:p>
        </p:txBody>
      </p:sp>
      <p:grpSp>
        <p:nvGrpSpPr>
          <p:cNvPr id="12" name="Group 12"/>
          <p:cNvGrpSpPr/>
          <p:nvPr/>
        </p:nvGrpSpPr>
        <p:grpSpPr>
          <a:xfrm>
            <a:off x="16719804" y="9534525"/>
            <a:ext cx="865918" cy="547688"/>
            <a:chOff x="0" y="0"/>
            <a:chExt cx="1154557" cy="730250"/>
          </a:xfrm>
        </p:grpSpPr>
        <p:sp>
          <p:nvSpPr>
            <p:cNvPr id="13" name="Freeform 13"/>
            <p:cNvSpPr/>
            <p:nvPr/>
          </p:nvSpPr>
          <p:spPr>
            <a:xfrm>
              <a:off x="0" y="0"/>
              <a:ext cx="1154560" cy="730250"/>
            </a:xfrm>
            <a:custGeom>
              <a:avLst/>
              <a:gdLst/>
              <a:ahLst/>
              <a:cxnLst/>
              <a:rect l="l" t="t" r="r" b="b"/>
              <a:pathLst>
                <a:path w="1154560" h="730250">
                  <a:moveTo>
                    <a:pt x="0" y="0"/>
                  </a:moveTo>
                  <a:lnTo>
                    <a:pt x="1154560" y="0"/>
                  </a:lnTo>
                  <a:lnTo>
                    <a:pt x="1154560" y="730250"/>
                  </a:lnTo>
                  <a:lnTo>
                    <a:pt x="0" y="730250"/>
                  </a:lnTo>
                  <a:close/>
                </a:path>
              </a:pathLst>
            </a:custGeom>
            <a:blipFill>
              <a:blip r:embed="rId3">
                <a:alphaModFix amt="0"/>
              </a:blip>
              <a:stretch>
                <a:fillRect l="-31151" r="-31150"/>
              </a:stretch>
            </a:blipFill>
          </p:spPr>
          <p:txBody>
            <a:bodyPr/>
            <a:lstStyle/>
            <a:p>
              <a:endParaRPr lang="en-US"/>
            </a:p>
          </p:txBody>
        </p:sp>
        <p:sp>
          <p:nvSpPr>
            <p:cNvPr id="14" name="TextBox 14"/>
            <p:cNvSpPr txBox="1"/>
            <p:nvPr/>
          </p:nvSpPr>
          <p:spPr>
            <a:xfrm>
              <a:off x="0" y="0"/>
              <a:ext cx="1154557" cy="730250"/>
            </a:xfrm>
            <a:prstGeom prst="rect">
              <a:avLst/>
            </a:prstGeom>
          </p:spPr>
          <p:txBody>
            <a:bodyPr lIns="0" tIns="0" rIns="0" bIns="0" rtlCol="0" anchor="ctr"/>
            <a:lstStyle/>
            <a:p>
              <a:pPr algn="r">
                <a:lnSpc>
                  <a:spcPts val="2160"/>
                </a:lnSpc>
              </a:pPr>
              <a:r>
                <a:rPr lang="en-US" sz="1800">
                  <a:solidFill>
                    <a:srgbClr val="9D9FA2"/>
                  </a:solidFill>
                  <a:latin typeface="DM Sans"/>
                  <a:ea typeface="DM Sans"/>
                  <a:cs typeface="DM Sans"/>
                  <a:sym typeface="DM Sans"/>
                </a:rPr>
                <a:t>5</a:t>
              </a:r>
            </a:p>
          </p:txBody>
        </p:sp>
      </p:grpSp>
      <p:sp>
        <p:nvSpPr>
          <p:cNvPr id="20" name="Text 2">
            <a:extLst>
              <a:ext uri="{FF2B5EF4-FFF2-40B4-BE49-F238E27FC236}">
                <a16:creationId xmlns:a16="http://schemas.microsoft.com/office/drawing/2014/main" id="{B47118DA-99F7-BF07-D10E-0BDB274054AA}"/>
              </a:ext>
            </a:extLst>
          </p:cNvPr>
          <p:cNvSpPr/>
          <p:nvPr/>
        </p:nvSpPr>
        <p:spPr>
          <a:xfrm>
            <a:off x="850392" y="1069848"/>
            <a:ext cx="8503920" cy="987552"/>
          </a:xfrm>
          <a:prstGeom prst="rect">
            <a:avLst/>
          </a:prstGeom>
          <a:noFill/>
          <a:ln/>
        </p:spPr>
        <p:txBody>
          <a:bodyPr wrap="square" lIns="381" tIns="381" rIns="381" bIns="381" rtlCol="0" anchor="ctr">
            <a:normAutofit/>
          </a:bodyPr>
          <a:lstStyle>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marL="0" indent="0">
              <a:buNone/>
            </a:pPr>
            <a:endParaRPr lang="en-US" sz="4000" b="1">
              <a:solidFill>
                <a:srgbClr val="073B5B"/>
              </a:solidFill>
              <a:latin typeface="DM Sans" pitchFamily="2" charset="0"/>
            </a:endParaRPr>
          </a:p>
        </p:txBody>
      </p:sp>
      <p:sp>
        <p:nvSpPr>
          <p:cNvPr id="22" name="Text 3">
            <a:extLst>
              <a:ext uri="{FF2B5EF4-FFF2-40B4-BE49-F238E27FC236}">
                <a16:creationId xmlns:a16="http://schemas.microsoft.com/office/drawing/2014/main" id="{A7FEE588-8AF7-5A1F-C185-217DFBA57B40}"/>
              </a:ext>
            </a:extLst>
          </p:cNvPr>
          <p:cNvSpPr/>
          <p:nvPr/>
        </p:nvSpPr>
        <p:spPr>
          <a:xfrm>
            <a:off x="850392" y="1727352"/>
            <a:ext cx="8366760" cy="438912"/>
          </a:xfrm>
          <a:prstGeom prst="rect">
            <a:avLst/>
          </a:prstGeom>
          <a:noFill/>
          <a:ln/>
        </p:spPr>
        <p:txBody>
          <a:bodyPr wrap="square" lIns="381" tIns="381" rIns="381" bIns="381" rtlCol="0" anchor="ctr">
            <a:normAutofit/>
          </a:bodyPr>
          <a:lstStyle>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marL="0" indent="0">
              <a:buNone/>
            </a:pPr>
            <a:r>
              <a:rPr lang="en-US" sz="2800" b="1" dirty="0">
                <a:solidFill>
                  <a:srgbClr val="5B677A"/>
                </a:solidFill>
                <a:latin typeface="DM Sans" pitchFamily="2" charset="0"/>
                <a:ea typeface="Aptos" pitchFamily="34" charset="-122"/>
                <a:cs typeface="Aptos" pitchFamily="34" charset="-120"/>
              </a:rPr>
              <a:t>Contribution to Europe’s green hydrogen goals</a:t>
            </a:r>
            <a:endParaRPr lang="en-US" sz="2800" b="1" dirty="0">
              <a:latin typeface="DM Sans" pitchFamily="2" charset="0"/>
            </a:endParaRPr>
          </a:p>
        </p:txBody>
      </p:sp>
      <p:grpSp>
        <p:nvGrpSpPr>
          <p:cNvPr id="5" name="Group 4">
            <a:extLst>
              <a:ext uri="{FF2B5EF4-FFF2-40B4-BE49-F238E27FC236}">
                <a16:creationId xmlns:a16="http://schemas.microsoft.com/office/drawing/2014/main" id="{FA9EED6D-733C-A5B5-DE0C-6934204DA90D}"/>
              </a:ext>
            </a:extLst>
          </p:cNvPr>
          <p:cNvGrpSpPr/>
          <p:nvPr/>
        </p:nvGrpSpPr>
        <p:grpSpPr>
          <a:xfrm>
            <a:off x="700490" y="2565866"/>
            <a:ext cx="8435340" cy="2743200"/>
            <a:chOff x="700490" y="2565866"/>
            <a:chExt cx="8435340" cy="2743200"/>
          </a:xfrm>
        </p:grpSpPr>
        <p:sp>
          <p:nvSpPr>
            <p:cNvPr id="24" name="Shape 4">
              <a:extLst>
                <a:ext uri="{FF2B5EF4-FFF2-40B4-BE49-F238E27FC236}">
                  <a16:creationId xmlns:a16="http://schemas.microsoft.com/office/drawing/2014/main" id="{073FBAF4-82EB-56F1-5B6F-D52EBEECFC7C}"/>
                </a:ext>
              </a:extLst>
            </p:cNvPr>
            <p:cNvSpPr/>
            <p:nvPr/>
          </p:nvSpPr>
          <p:spPr>
            <a:xfrm>
              <a:off x="700490" y="2565866"/>
              <a:ext cx="8435340" cy="2743200"/>
            </a:xfrm>
            <a:prstGeom prst="roundRect">
              <a:avLst>
                <a:gd name="adj" fmla="val 9000"/>
              </a:avLst>
            </a:prstGeom>
            <a:solidFill>
              <a:srgbClr val="FFFFFF"/>
            </a:solidFill>
            <a:ln w="12700">
              <a:solidFill>
                <a:srgbClr val="D7E3EA"/>
              </a:solidFill>
              <a:prstDash val="solid"/>
            </a:ln>
            <a:effectLst>
              <a:outerShdw blurRad="19050" dist="12700" dir="2700000" algn="bl" rotWithShape="0">
                <a:srgbClr val="000000">
                  <a:alpha val="8000"/>
                </a:srgbClr>
              </a:outerShdw>
            </a:effectLst>
          </p:spPr>
          <p:txBody>
            <a:bodyPr/>
            <a:lstStyle/>
            <a:p>
              <a:endParaRPr lang="en-US" sz="2000">
                <a:latin typeface="DM Sans" pitchFamily="2" charset="0"/>
              </a:endParaRPr>
            </a:p>
          </p:txBody>
        </p:sp>
        <p:sp>
          <p:nvSpPr>
            <p:cNvPr id="26" name="Text 5">
              <a:extLst>
                <a:ext uri="{FF2B5EF4-FFF2-40B4-BE49-F238E27FC236}">
                  <a16:creationId xmlns:a16="http://schemas.microsoft.com/office/drawing/2014/main" id="{D9D6623A-BEAC-2EB7-4EEF-2C4EA2DA2285}"/>
                </a:ext>
              </a:extLst>
            </p:cNvPr>
            <p:cNvSpPr/>
            <p:nvPr/>
          </p:nvSpPr>
          <p:spPr>
            <a:xfrm>
              <a:off x="1146260" y="2934929"/>
              <a:ext cx="7543800" cy="1908724"/>
            </a:xfrm>
            <a:prstGeom prst="rect">
              <a:avLst/>
            </a:prstGeom>
            <a:noFill/>
            <a:ln/>
          </p:spPr>
          <p:txBody>
            <a:bodyPr wrap="square" lIns="0" tIns="0" rIns="0" bIns="0" rtlCol="0" anchor="ctr">
              <a:noAutofit/>
            </a:bodyPr>
            <a:lstStyle>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r>
                <a:rPr lang="en-US" sz="2000" dirty="0">
                  <a:solidFill>
                    <a:srgbClr val="172033"/>
                  </a:solidFill>
                  <a:latin typeface="DM Sans" pitchFamily="2" charset="0"/>
                  <a:ea typeface="Aptos" pitchFamily="34" charset="-122"/>
                  <a:cs typeface="Aptos" pitchFamily="34" charset="-120"/>
                </a:rPr>
                <a:t>CLEANHYPRO demonstrated the importance of collaborative research in advancing materials for hydrogen production technologies. </a:t>
              </a:r>
              <a:endParaRPr lang="en-US" sz="2000" dirty="0">
                <a:solidFill>
                  <a:srgbClr val="000000"/>
                </a:solidFill>
                <a:latin typeface="DM Sans" pitchFamily="2" charset="0"/>
                <a:ea typeface="Calibri"/>
                <a:cs typeface="Calibri"/>
              </a:endParaRPr>
            </a:p>
            <a:p>
              <a:pPr marL="0" indent="0">
                <a:buNone/>
              </a:pPr>
              <a:r>
                <a:rPr lang="en-US" sz="2000" dirty="0">
                  <a:solidFill>
                    <a:srgbClr val="172033"/>
                  </a:solidFill>
                  <a:latin typeface="DM Sans" pitchFamily="2" charset="0"/>
                  <a:ea typeface="Aptos" pitchFamily="34" charset="-122"/>
                  <a:cs typeface="Aptos" pitchFamily="34" charset="-120"/>
                </a:rPr>
                <a:t>Through characterization, durability investigations and electrochemical evaluation, the project generated valuable knowledge to support future AEM </a:t>
              </a:r>
              <a:r>
                <a:rPr lang="en-US" sz="2000" dirty="0" err="1">
                  <a:solidFill>
                    <a:srgbClr val="172033"/>
                  </a:solidFill>
                  <a:latin typeface="DM Sans" pitchFamily="2" charset="0"/>
                  <a:ea typeface="Aptos" pitchFamily="34" charset="-122"/>
                  <a:cs typeface="Aptos" pitchFamily="34" charset="-120"/>
                </a:rPr>
                <a:t>electrolyser</a:t>
              </a:r>
              <a:r>
                <a:rPr lang="en-US" sz="2000" dirty="0">
                  <a:solidFill>
                    <a:srgbClr val="172033"/>
                  </a:solidFill>
                  <a:latin typeface="DM Sans" pitchFamily="2" charset="0"/>
                  <a:ea typeface="Aptos" pitchFamily="34" charset="-122"/>
                  <a:cs typeface="Aptos" pitchFamily="34" charset="-120"/>
                </a:rPr>
                <a:t> development.</a:t>
              </a:r>
              <a:endParaRPr lang="en-US" sz="2000" dirty="0">
                <a:latin typeface="DM Sans" pitchFamily="2" charset="0"/>
                <a:ea typeface="Calibri"/>
                <a:cs typeface="Calibri"/>
              </a:endParaRPr>
            </a:p>
          </p:txBody>
        </p:sp>
      </p:grpSp>
      <p:grpSp>
        <p:nvGrpSpPr>
          <p:cNvPr id="16" name="Group 15">
            <a:extLst>
              <a:ext uri="{FF2B5EF4-FFF2-40B4-BE49-F238E27FC236}">
                <a16:creationId xmlns:a16="http://schemas.microsoft.com/office/drawing/2014/main" id="{805D5AF8-EFD6-1D27-6D65-31E3CD466752}"/>
              </a:ext>
            </a:extLst>
          </p:cNvPr>
          <p:cNvGrpSpPr/>
          <p:nvPr/>
        </p:nvGrpSpPr>
        <p:grpSpPr>
          <a:xfrm>
            <a:off x="9806940" y="2565866"/>
            <a:ext cx="7639668" cy="2743200"/>
            <a:chOff x="9806940" y="2565866"/>
            <a:chExt cx="7639668" cy="2743200"/>
          </a:xfrm>
        </p:grpSpPr>
        <p:sp>
          <p:nvSpPr>
            <p:cNvPr id="28" name="Shape 6">
              <a:extLst>
                <a:ext uri="{FF2B5EF4-FFF2-40B4-BE49-F238E27FC236}">
                  <a16:creationId xmlns:a16="http://schemas.microsoft.com/office/drawing/2014/main" id="{D574501C-58A7-DEC5-A301-CD5C1102DCD3}"/>
                </a:ext>
              </a:extLst>
            </p:cNvPr>
            <p:cNvSpPr/>
            <p:nvPr/>
          </p:nvSpPr>
          <p:spPr>
            <a:xfrm>
              <a:off x="9806940" y="2565866"/>
              <a:ext cx="7639668" cy="2743200"/>
            </a:xfrm>
            <a:prstGeom prst="roundRect">
              <a:avLst>
                <a:gd name="adj" fmla="val 9000"/>
              </a:avLst>
            </a:prstGeom>
            <a:solidFill>
              <a:srgbClr val="E9FAFA"/>
            </a:solidFill>
            <a:ln w="12700">
              <a:solidFill>
                <a:srgbClr val="D7E3EA"/>
              </a:solidFill>
              <a:prstDash val="solid"/>
            </a:ln>
            <a:effectLst>
              <a:outerShdw blurRad="19050" dist="12700" dir="2700000" algn="bl" rotWithShape="0">
                <a:srgbClr val="000000">
                  <a:alpha val="8000"/>
                </a:srgbClr>
              </a:outerShdw>
            </a:effectLst>
          </p:spPr>
          <p:txBody>
            <a:bodyPr/>
            <a:lstStyle/>
            <a:p>
              <a:endParaRPr lang="en-US" sz="2000">
                <a:latin typeface="DM Sans" pitchFamily="2" charset="0"/>
              </a:endParaRPr>
            </a:p>
          </p:txBody>
        </p:sp>
        <p:sp>
          <p:nvSpPr>
            <p:cNvPr id="32" name="Text 8">
              <a:extLst>
                <a:ext uri="{FF2B5EF4-FFF2-40B4-BE49-F238E27FC236}">
                  <a16:creationId xmlns:a16="http://schemas.microsoft.com/office/drawing/2014/main" id="{E8702976-13EC-FEED-7712-536DCA295F66}"/>
                </a:ext>
              </a:extLst>
            </p:cNvPr>
            <p:cNvSpPr/>
            <p:nvPr/>
          </p:nvSpPr>
          <p:spPr>
            <a:xfrm>
              <a:off x="10252350" y="3287113"/>
              <a:ext cx="6824124" cy="1300705"/>
            </a:xfrm>
            <a:prstGeom prst="rect">
              <a:avLst/>
            </a:prstGeom>
            <a:noFill/>
            <a:ln/>
          </p:spPr>
          <p:txBody>
            <a:bodyPr wrap="square" lIns="0" tIns="0" rIns="0" bIns="0" rtlCol="0" anchor="ctr">
              <a:normAutofit/>
            </a:bodyPr>
            <a:lstStyle>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marL="0" indent="0">
                <a:buNone/>
              </a:pPr>
              <a:r>
                <a:rPr lang="en-US" sz="2000" b="1" dirty="0">
                  <a:solidFill>
                    <a:srgbClr val="00A3A3"/>
                  </a:solidFill>
                  <a:latin typeface="DM Sans" pitchFamily="2" charset="0"/>
                  <a:ea typeface="Aptos" pitchFamily="34" charset="-122"/>
                  <a:cs typeface="Aptos" pitchFamily="34" charset="-120"/>
                </a:rPr>
                <a:t>Better understanding of design attributes and limitations of the critical components helps create more robust, scalable and sustainable green hydrogen systems.</a:t>
              </a:r>
              <a:endParaRPr lang="en-US" sz="2000" dirty="0">
                <a:latin typeface="DM Sans" pitchFamily="2" charset="0"/>
              </a:endParaRPr>
            </a:p>
          </p:txBody>
        </p:sp>
      </p:grpSp>
      <p:grpSp>
        <p:nvGrpSpPr>
          <p:cNvPr id="19" name="Group 18">
            <a:extLst>
              <a:ext uri="{FF2B5EF4-FFF2-40B4-BE49-F238E27FC236}">
                <a16:creationId xmlns:a16="http://schemas.microsoft.com/office/drawing/2014/main" id="{D4776990-C36E-2C6E-6AFB-40FD4D3BD2AB}"/>
              </a:ext>
            </a:extLst>
          </p:cNvPr>
          <p:cNvGrpSpPr/>
          <p:nvPr/>
        </p:nvGrpSpPr>
        <p:grpSpPr>
          <a:xfrm>
            <a:off x="1027372" y="6145212"/>
            <a:ext cx="6912864" cy="493776"/>
            <a:chOff x="850392" y="6456108"/>
            <a:chExt cx="6912864" cy="493776"/>
          </a:xfrm>
        </p:grpSpPr>
        <p:sp>
          <p:nvSpPr>
            <p:cNvPr id="34" name="Shape 9">
              <a:extLst>
                <a:ext uri="{FF2B5EF4-FFF2-40B4-BE49-F238E27FC236}">
                  <a16:creationId xmlns:a16="http://schemas.microsoft.com/office/drawing/2014/main" id="{6BD3DACB-4DAD-72B4-8308-83AB11E547EB}"/>
                </a:ext>
              </a:extLst>
            </p:cNvPr>
            <p:cNvSpPr/>
            <p:nvPr/>
          </p:nvSpPr>
          <p:spPr>
            <a:xfrm>
              <a:off x="850392" y="6583680"/>
              <a:ext cx="164592" cy="164592"/>
            </a:xfrm>
            <a:prstGeom prst="ellipse">
              <a:avLst/>
            </a:prstGeom>
            <a:solidFill>
              <a:srgbClr val="00A3A3"/>
            </a:solidFill>
            <a:ln w="12700">
              <a:solidFill>
                <a:srgbClr val="00A3A3">
                  <a:alpha val="0"/>
                </a:srgbClr>
              </a:solidFill>
              <a:prstDash val="solid"/>
            </a:ln>
          </p:spPr>
          <p:txBody>
            <a:bodyPr/>
            <a:lstStyle/>
            <a:p>
              <a:endParaRPr lang="en-US" sz="2000">
                <a:latin typeface="DM Sans" pitchFamily="2" charset="0"/>
              </a:endParaRPr>
            </a:p>
          </p:txBody>
        </p:sp>
        <p:sp>
          <p:nvSpPr>
            <p:cNvPr id="36" name="Text 10">
              <a:extLst>
                <a:ext uri="{FF2B5EF4-FFF2-40B4-BE49-F238E27FC236}">
                  <a16:creationId xmlns:a16="http://schemas.microsoft.com/office/drawing/2014/main" id="{C17D492D-FEB7-BB6F-4B52-066D38734947}"/>
                </a:ext>
              </a:extLst>
            </p:cNvPr>
            <p:cNvSpPr/>
            <p:nvPr/>
          </p:nvSpPr>
          <p:spPr>
            <a:xfrm>
              <a:off x="1179576" y="6456108"/>
              <a:ext cx="6583680" cy="493776"/>
            </a:xfrm>
            <a:prstGeom prst="rect">
              <a:avLst/>
            </a:prstGeom>
            <a:noFill/>
            <a:ln/>
          </p:spPr>
          <p:txBody>
            <a:bodyPr wrap="square" lIns="0" tIns="0" rIns="0" bIns="0" rtlCol="0" anchor="ctr">
              <a:normAutofit/>
            </a:bodyPr>
            <a:lstStyle>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marL="0" indent="0">
                <a:buNone/>
              </a:pPr>
              <a:r>
                <a:rPr lang="en-US" sz="1800" dirty="0">
                  <a:solidFill>
                    <a:srgbClr val="172033"/>
                  </a:solidFill>
                  <a:latin typeface="DM Sans" pitchFamily="2" charset="0"/>
                  <a:ea typeface="Aptos" pitchFamily="34" charset="-122"/>
                  <a:cs typeface="Aptos" pitchFamily="34" charset="-120"/>
                </a:rPr>
                <a:t>Supporting clean energy transition</a:t>
              </a:r>
              <a:endParaRPr lang="en-US" sz="1800" dirty="0">
                <a:latin typeface="DM Sans" pitchFamily="2" charset="0"/>
              </a:endParaRPr>
            </a:p>
          </p:txBody>
        </p:sp>
      </p:grpSp>
      <p:grpSp>
        <p:nvGrpSpPr>
          <p:cNvPr id="21" name="Group 20">
            <a:extLst>
              <a:ext uri="{FF2B5EF4-FFF2-40B4-BE49-F238E27FC236}">
                <a16:creationId xmlns:a16="http://schemas.microsoft.com/office/drawing/2014/main" id="{3A533C97-A847-7E1E-9E28-C58AD09A7AD5}"/>
              </a:ext>
            </a:extLst>
          </p:cNvPr>
          <p:cNvGrpSpPr/>
          <p:nvPr/>
        </p:nvGrpSpPr>
        <p:grpSpPr>
          <a:xfrm>
            <a:off x="10195560" y="6145212"/>
            <a:ext cx="6912864" cy="493776"/>
            <a:chOff x="9806940" y="6441360"/>
            <a:chExt cx="6912864" cy="493776"/>
          </a:xfrm>
        </p:grpSpPr>
        <p:sp>
          <p:nvSpPr>
            <p:cNvPr id="38" name="Shape 11">
              <a:extLst>
                <a:ext uri="{FF2B5EF4-FFF2-40B4-BE49-F238E27FC236}">
                  <a16:creationId xmlns:a16="http://schemas.microsoft.com/office/drawing/2014/main" id="{262DB956-0590-2543-EDD0-E4DCA9FC51A1}"/>
                </a:ext>
              </a:extLst>
            </p:cNvPr>
            <p:cNvSpPr/>
            <p:nvPr/>
          </p:nvSpPr>
          <p:spPr>
            <a:xfrm>
              <a:off x="9806940" y="6583680"/>
              <a:ext cx="164592" cy="164592"/>
            </a:xfrm>
            <a:prstGeom prst="ellipse">
              <a:avLst/>
            </a:prstGeom>
            <a:solidFill>
              <a:srgbClr val="47B881"/>
            </a:solidFill>
            <a:ln w="12700">
              <a:solidFill>
                <a:srgbClr val="47B881">
                  <a:alpha val="0"/>
                </a:srgbClr>
              </a:solidFill>
              <a:prstDash val="solid"/>
            </a:ln>
          </p:spPr>
          <p:txBody>
            <a:bodyPr/>
            <a:lstStyle/>
            <a:p>
              <a:endParaRPr lang="en-US" sz="2000">
                <a:latin typeface="DM Sans" pitchFamily="2" charset="0"/>
              </a:endParaRPr>
            </a:p>
          </p:txBody>
        </p:sp>
        <p:sp>
          <p:nvSpPr>
            <p:cNvPr id="40" name="Text 12">
              <a:extLst>
                <a:ext uri="{FF2B5EF4-FFF2-40B4-BE49-F238E27FC236}">
                  <a16:creationId xmlns:a16="http://schemas.microsoft.com/office/drawing/2014/main" id="{D255008F-F2BD-AECB-F811-814D9F9EEEEF}"/>
                </a:ext>
              </a:extLst>
            </p:cNvPr>
            <p:cNvSpPr/>
            <p:nvPr/>
          </p:nvSpPr>
          <p:spPr>
            <a:xfrm>
              <a:off x="10136124" y="6441360"/>
              <a:ext cx="6583680" cy="493776"/>
            </a:xfrm>
            <a:prstGeom prst="rect">
              <a:avLst/>
            </a:prstGeom>
            <a:noFill/>
            <a:ln/>
          </p:spPr>
          <p:txBody>
            <a:bodyPr wrap="square" lIns="0" tIns="0" rIns="0" bIns="0" rtlCol="0" anchor="ctr">
              <a:normAutofit/>
            </a:bodyPr>
            <a:lstStyle>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marL="0" indent="0">
                <a:buNone/>
              </a:pPr>
              <a:r>
                <a:rPr lang="en-US" sz="1800" dirty="0">
                  <a:solidFill>
                    <a:srgbClr val="172033"/>
                  </a:solidFill>
                  <a:latin typeface="DM Sans" pitchFamily="2" charset="0"/>
                  <a:ea typeface="Aptos" pitchFamily="34" charset="-122"/>
                  <a:cs typeface="Aptos" pitchFamily="34" charset="-120"/>
                </a:rPr>
                <a:t>Advancing hydrogen production technology</a:t>
              </a:r>
              <a:endParaRPr lang="en-US" sz="1800" dirty="0">
                <a:latin typeface="DM Sans" pitchFamily="2" charset="0"/>
              </a:endParaRPr>
            </a:p>
          </p:txBody>
        </p:sp>
      </p:grpSp>
      <p:grpSp>
        <p:nvGrpSpPr>
          <p:cNvPr id="18" name="Group 17">
            <a:extLst>
              <a:ext uri="{FF2B5EF4-FFF2-40B4-BE49-F238E27FC236}">
                <a16:creationId xmlns:a16="http://schemas.microsoft.com/office/drawing/2014/main" id="{264DF497-8B7E-0052-DE84-63006E55390D}"/>
              </a:ext>
            </a:extLst>
          </p:cNvPr>
          <p:cNvGrpSpPr/>
          <p:nvPr/>
        </p:nvGrpSpPr>
        <p:grpSpPr>
          <a:xfrm>
            <a:off x="1027372" y="6950408"/>
            <a:ext cx="6912864" cy="493776"/>
            <a:chOff x="850392" y="7261304"/>
            <a:chExt cx="6912864" cy="493776"/>
          </a:xfrm>
        </p:grpSpPr>
        <p:sp>
          <p:nvSpPr>
            <p:cNvPr id="42" name="Shape 13">
              <a:extLst>
                <a:ext uri="{FF2B5EF4-FFF2-40B4-BE49-F238E27FC236}">
                  <a16:creationId xmlns:a16="http://schemas.microsoft.com/office/drawing/2014/main" id="{CE39D2B1-30F7-FA24-CD9D-0A82125A5802}"/>
                </a:ext>
              </a:extLst>
            </p:cNvPr>
            <p:cNvSpPr/>
            <p:nvPr/>
          </p:nvSpPr>
          <p:spPr>
            <a:xfrm>
              <a:off x="850392" y="7379208"/>
              <a:ext cx="164592" cy="164592"/>
            </a:xfrm>
            <a:prstGeom prst="ellipse">
              <a:avLst/>
            </a:prstGeom>
            <a:solidFill>
              <a:srgbClr val="00A3A3"/>
            </a:solidFill>
            <a:ln w="12700">
              <a:solidFill>
                <a:srgbClr val="00A3A3">
                  <a:alpha val="0"/>
                </a:srgbClr>
              </a:solidFill>
              <a:prstDash val="solid"/>
            </a:ln>
          </p:spPr>
          <p:txBody>
            <a:bodyPr/>
            <a:lstStyle/>
            <a:p>
              <a:endParaRPr lang="en-US" sz="2000">
                <a:latin typeface="DM Sans" pitchFamily="2" charset="0"/>
              </a:endParaRPr>
            </a:p>
          </p:txBody>
        </p:sp>
        <p:sp>
          <p:nvSpPr>
            <p:cNvPr id="44" name="Text 14">
              <a:extLst>
                <a:ext uri="{FF2B5EF4-FFF2-40B4-BE49-F238E27FC236}">
                  <a16:creationId xmlns:a16="http://schemas.microsoft.com/office/drawing/2014/main" id="{2B37459A-E392-2556-38C2-5F32FF20EDF0}"/>
                </a:ext>
              </a:extLst>
            </p:cNvPr>
            <p:cNvSpPr/>
            <p:nvPr/>
          </p:nvSpPr>
          <p:spPr>
            <a:xfrm>
              <a:off x="1179576" y="7261304"/>
              <a:ext cx="6583680" cy="493776"/>
            </a:xfrm>
            <a:prstGeom prst="rect">
              <a:avLst/>
            </a:prstGeom>
            <a:noFill/>
            <a:ln/>
          </p:spPr>
          <p:txBody>
            <a:bodyPr wrap="square" lIns="0" tIns="0" rIns="0" bIns="0" rtlCol="0" anchor="ctr">
              <a:normAutofit/>
            </a:bodyPr>
            <a:lstStyle>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marL="0" indent="0">
                <a:buNone/>
              </a:pPr>
              <a:r>
                <a:rPr lang="en-US" sz="1800" dirty="0">
                  <a:solidFill>
                    <a:srgbClr val="172033"/>
                  </a:solidFill>
                  <a:latin typeface="DM Sans" pitchFamily="2" charset="0"/>
                  <a:ea typeface="Aptos" pitchFamily="34" charset="-122"/>
                  <a:cs typeface="Aptos" pitchFamily="34" charset="-120"/>
                </a:rPr>
                <a:t>Strengthening European industrial innovation</a:t>
              </a:r>
              <a:endParaRPr lang="en-US" sz="1800" dirty="0">
                <a:latin typeface="DM Sans" pitchFamily="2" charset="0"/>
              </a:endParaRPr>
            </a:p>
          </p:txBody>
        </p:sp>
      </p:grpSp>
      <p:grpSp>
        <p:nvGrpSpPr>
          <p:cNvPr id="23" name="Group 22">
            <a:extLst>
              <a:ext uri="{FF2B5EF4-FFF2-40B4-BE49-F238E27FC236}">
                <a16:creationId xmlns:a16="http://schemas.microsoft.com/office/drawing/2014/main" id="{E897EEB5-DE57-72F5-43A2-4F93B7CBF05D}"/>
              </a:ext>
            </a:extLst>
          </p:cNvPr>
          <p:cNvGrpSpPr/>
          <p:nvPr/>
        </p:nvGrpSpPr>
        <p:grpSpPr>
          <a:xfrm>
            <a:off x="10195560" y="6955488"/>
            <a:ext cx="6912864" cy="493776"/>
            <a:chOff x="9806940" y="7251636"/>
            <a:chExt cx="6912864" cy="493776"/>
          </a:xfrm>
        </p:grpSpPr>
        <p:sp>
          <p:nvSpPr>
            <p:cNvPr id="46" name="Shape 15">
              <a:extLst>
                <a:ext uri="{FF2B5EF4-FFF2-40B4-BE49-F238E27FC236}">
                  <a16:creationId xmlns:a16="http://schemas.microsoft.com/office/drawing/2014/main" id="{2D638CC6-6C96-9470-8B6B-6D07486430B6}"/>
                </a:ext>
              </a:extLst>
            </p:cNvPr>
            <p:cNvSpPr/>
            <p:nvPr/>
          </p:nvSpPr>
          <p:spPr>
            <a:xfrm>
              <a:off x="9806940" y="7379208"/>
              <a:ext cx="164592" cy="164592"/>
            </a:xfrm>
            <a:prstGeom prst="ellipse">
              <a:avLst/>
            </a:prstGeom>
            <a:solidFill>
              <a:srgbClr val="47B881"/>
            </a:solidFill>
            <a:ln w="12700">
              <a:solidFill>
                <a:srgbClr val="47B881">
                  <a:alpha val="0"/>
                </a:srgbClr>
              </a:solidFill>
              <a:prstDash val="solid"/>
            </a:ln>
          </p:spPr>
          <p:txBody>
            <a:bodyPr/>
            <a:lstStyle/>
            <a:p>
              <a:endParaRPr lang="en-US" sz="2000">
                <a:latin typeface="DM Sans" pitchFamily="2" charset="0"/>
              </a:endParaRPr>
            </a:p>
          </p:txBody>
        </p:sp>
        <p:sp>
          <p:nvSpPr>
            <p:cNvPr id="48" name="Text 16">
              <a:extLst>
                <a:ext uri="{FF2B5EF4-FFF2-40B4-BE49-F238E27FC236}">
                  <a16:creationId xmlns:a16="http://schemas.microsoft.com/office/drawing/2014/main" id="{CF2D4579-79AC-FEFC-0773-B19D2CE992E3}"/>
                </a:ext>
              </a:extLst>
            </p:cNvPr>
            <p:cNvSpPr/>
            <p:nvPr/>
          </p:nvSpPr>
          <p:spPr>
            <a:xfrm>
              <a:off x="10136124" y="7251636"/>
              <a:ext cx="6583680" cy="493776"/>
            </a:xfrm>
            <a:prstGeom prst="rect">
              <a:avLst/>
            </a:prstGeom>
            <a:noFill/>
            <a:ln/>
          </p:spPr>
          <p:txBody>
            <a:bodyPr wrap="square" lIns="0" tIns="0" rIns="0" bIns="0" rtlCol="0" anchor="ctr">
              <a:normAutofit/>
            </a:bodyPr>
            <a:lstStyle>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marL="0" indent="0">
                <a:buNone/>
              </a:pPr>
              <a:r>
                <a:rPr lang="en-US" sz="1800" dirty="0">
                  <a:solidFill>
                    <a:srgbClr val="172033"/>
                  </a:solidFill>
                  <a:latin typeface="DM Sans" pitchFamily="2" charset="0"/>
                  <a:ea typeface="Aptos" pitchFamily="34" charset="-122"/>
                  <a:cs typeface="Aptos" pitchFamily="34" charset="-120"/>
                </a:rPr>
                <a:t>Enabling more sustainable energy solutions</a:t>
              </a:r>
              <a:endParaRPr lang="en-US" sz="1800" dirty="0">
                <a:latin typeface="DM Sans" pitchFamily="2" charset="0"/>
              </a:endParaRPr>
            </a:p>
          </p:txBody>
        </p:sp>
      </p:grpSp>
      <p:pic>
        <p:nvPicPr>
          <p:cNvPr id="15" name="Picture 14">
            <a:extLst>
              <a:ext uri="{FF2B5EF4-FFF2-40B4-BE49-F238E27FC236}">
                <a16:creationId xmlns:a16="http://schemas.microsoft.com/office/drawing/2014/main" id="{0AE8F08F-B90A-8B49-8724-0CE7518AB4C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221674" y="9397880"/>
            <a:ext cx="2854800" cy="667095"/>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0287000"/>
            <a:chOff x="0" y="0"/>
            <a:chExt cx="24384000" cy="13716000"/>
          </a:xfrm>
        </p:grpSpPr>
        <p:sp>
          <p:nvSpPr>
            <p:cNvPr id="3" name="Freeform 3" descr="A close-up of a white circle  Description automatically generated"/>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lnTo>
                    <a:pt x="0" y="0"/>
                  </a:lnTo>
                  <a:close/>
                </a:path>
              </a:pathLst>
            </a:custGeom>
            <a:blipFill>
              <a:blip r:embed="rId2"/>
              <a:stretch>
                <a:fillRect/>
              </a:stretch>
            </a:blipFill>
          </p:spPr>
          <p:txBody>
            <a:bodyPr/>
            <a:lstStyle/>
            <a:p>
              <a:endParaRPr lang="en-US"/>
            </a:p>
          </p:txBody>
        </p:sp>
      </p:grpSp>
      <p:sp>
        <p:nvSpPr>
          <p:cNvPr id="4" name="TextBox 4"/>
          <p:cNvSpPr txBox="1"/>
          <p:nvPr/>
        </p:nvSpPr>
        <p:spPr>
          <a:xfrm>
            <a:off x="3730952" y="9248251"/>
            <a:ext cx="13746537" cy="685380"/>
          </a:xfrm>
          <a:prstGeom prst="rect">
            <a:avLst/>
          </a:prstGeom>
        </p:spPr>
        <p:txBody>
          <a:bodyPr lIns="0" tIns="0" rIns="0" bIns="0" rtlCol="0" anchor="t">
            <a:spAutoFit/>
          </a:bodyPr>
          <a:lstStyle/>
          <a:p>
            <a:pPr algn="l">
              <a:lnSpc>
                <a:spcPts val="1799"/>
              </a:lnSpc>
            </a:pPr>
            <a:r>
              <a:rPr lang="en-US" sz="1380" dirty="0">
                <a:solidFill>
                  <a:srgbClr val="74777B"/>
                </a:solidFill>
                <a:latin typeface="DM Sans"/>
                <a:ea typeface="DM Sans"/>
                <a:cs typeface="DM Sans"/>
                <a:sym typeface="DM Sans"/>
              </a:rPr>
              <a:t>This project has received funding from the European Union’s Horizon Europe research and innovation </a:t>
            </a:r>
            <a:r>
              <a:rPr lang="en-US" sz="1380" dirty="0" err="1">
                <a:solidFill>
                  <a:srgbClr val="74777B"/>
                </a:solidFill>
                <a:latin typeface="DM Sans"/>
                <a:ea typeface="DM Sans"/>
                <a:cs typeface="DM Sans"/>
                <a:sym typeface="DM Sans"/>
              </a:rPr>
              <a:t>programme</a:t>
            </a:r>
            <a:r>
              <a:rPr lang="en-US" sz="1380" dirty="0">
                <a:solidFill>
                  <a:srgbClr val="74777B"/>
                </a:solidFill>
                <a:latin typeface="DM Sans"/>
                <a:ea typeface="DM Sans"/>
                <a:cs typeface="DM Sans"/>
                <a:sym typeface="DM Sans"/>
              </a:rPr>
              <a:t>. Views and opinions expressed are however, those of the author(s) only and do not necessarily reflect those of the European Union or the European Innovation Council and SMEs Executive Agency (EISMEA). Neither the European Union nor the granting authority can be held responsible for them.</a:t>
            </a:r>
          </a:p>
        </p:txBody>
      </p:sp>
      <p:grpSp>
        <p:nvGrpSpPr>
          <p:cNvPr id="5" name="Group 5"/>
          <p:cNvGrpSpPr/>
          <p:nvPr/>
        </p:nvGrpSpPr>
        <p:grpSpPr>
          <a:xfrm>
            <a:off x="14819243" y="469563"/>
            <a:ext cx="2853576" cy="1409005"/>
            <a:chOff x="0" y="0"/>
            <a:chExt cx="3804768" cy="1878673"/>
          </a:xfrm>
        </p:grpSpPr>
        <p:sp>
          <p:nvSpPr>
            <p:cNvPr id="6" name="Freeform 6" descr="A logo with a black background  Description automatically generated"/>
            <p:cNvSpPr/>
            <p:nvPr/>
          </p:nvSpPr>
          <p:spPr>
            <a:xfrm>
              <a:off x="0" y="0"/>
              <a:ext cx="3804793" cy="1878711"/>
            </a:xfrm>
            <a:custGeom>
              <a:avLst/>
              <a:gdLst/>
              <a:ahLst/>
              <a:cxnLst/>
              <a:rect l="l" t="t" r="r" b="b"/>
              <a:pathLst>
                <a:path w="3804793" h="1878711">
                  <a:moveTo>
                    <a:pt x="0" y="0"/>
                  </a:moveTo>
                  <a:lnTo>
                    <a:pt x="3804793" y="0"/>
                  </a:lnTo>
                  <a:lnTo>
                    <a:pt x="3804793" y="1878711"/>
                  </a:lnTo>
                  <a:lnTo>
                    <a:pt x="0" y="1878711"/>
                  </a:lnTo>
                  <a:lnTo>
                    <a:pt x="0" y="0"/>
                  </a:lnTo>
                  <a:close/>
                </a:path>
              </a:pathLst>
            </a:custGeom>
            <a:blipFill>
              <a:blip r:embed="rId3"/>
              <a:stretch>
                <a:fillRect b="2"/>
              </a:stretch>
            </a:blipFill>
          </p:spPr>
          <p:txBody>
            <a:bodyPr/>
            <a:lstStyle/>
            <a:p>
              <a:endParaRPr lang="en-US"/>
            </a:p>
          </p:txBody>
        </p:sp>
      </p:grpSp>
      <p:grpSp>
        <p:nvGrpSpPr>
          <p:cNvPr id="7" name="Group 7"/>
          <p:cNvGrpSpPr/>
          <p:nvPr/>
        </p:nvGrpSpPr>
        <p:grpSpPr>
          <a:xfrm>
            <a:off x="611048" y="9247956"/>
            <a:ext cx="2810751" cy="589683"/>
            <a:chOff x="0" y="0"/>
            <a:chExt cx="3747668" cy="786244"/>
          </a:xfrm>
        </p:grpSpPr>
        <p:sp>
          <p:nvSpPr>
            <p:cNvPr id="8" name="Freeform 8" descr="A blue text on a black background  Description automatically generated"/>
            <p:cNvSpPr/>
            <p:nvPr/>
          </p:nvSpPr>
          <p:spPr>
            <a:xfrm>
              <a:off x="0" y="0"/>
              <a:ext cx="3747643" cy="786257"/>
            </a:xfrm>
            <a:custGeom>
              <a:avLst/>
              <a:gdLst/>
              <a:ahLst/>
              <a:cxnLst/>
              <a:rect l="l" t="t" r="r" b="b"/>
              <a:pathLst>
                <a:path w="3747643" h="786257">
                  <a:moveTo>
                    <a:pt x="0" y="0"/>
                  </a:moveTo>
                  <a:lnTo>
                    <a:pt x="3747643" y="0"/>
                  </a:lnTo>
                  <a:lnTo>
                    <a:pt x="3747643" y="786257"/>
                  </a:lnTo>
                  <a:lnTo>
                    <a:pt x="0" y="786257"/>
                  </a:lnTo>
                  <a:lnTo>
                    <a:pt x="0" y="0"/>
                  </a:lnTo>
                  <a:close/>
                </a:path>
              </a:pathLst>
            </a:custGeom>
            <a:blipFill>
              <a:blip r:embed="rId4"/>
              <a:stretch>
                <a:fillRect b="1"/>
              </a:stretch>
            </a:blipFill>
          </p:spPr>
          <p:txBody>
            <a:bodyPr/>
            <a:lstStyle/>
            <a:p>
              <a:endParaRPr lang="en-US"/>
            </a:p>
          </p:txBody>
        </p:sp>
      </p:grpSp>
      <p:sp>
        <p:nvSpPr>
          <p:cNvPr id="9" name="TextBox 9"/>
          <p:cNvSpPr txBox="1"/>
          <p:nvPr/>
        </p:nvSpPr>
        <p:spPr>
          <a:xfrm>
            <a:off x="2201351" y="2974198"/>
            <a:ext cx="13885297" cy="615553"/>
          </a:xfrm>
          <a:prstGeom prst="rect">
            <a:avLst/>
          </a:prstGeom>
        </p:spPr>
        <p:txBody>
          <a:bodyPr wrap="square" lIns="0" tIns="0" rIns="0" bIns="0" rtlCol="0" anchor="t">
            <a:spAutoFit/>
          </a:bodyPr>
          <a:lstStyle/>
          <a:p>
            <a:r>
              <a:rPr lang="en-US" sz="4000" b="1" dirty="0">
                <a:solidFill>
                  <a:srgbClr val="00B050"/>
                </a:solidFill>
                <a:latin typeface="DM Sans" pitchFamily="2" charset="0"/>
                <a:ea typeface="DM Sans"/>
                <a:cs typeface="DM Sans"/>
              </a:rPr>
              <a:t>Durability Comparison AEM Water </a:t>
            </a:r>
            <a:r>
              <a:rPr lang="en-US" sz="4000" b="1" dirty="0" err="1">
                <a:solidFill>
                  <a:srgbClr val="00B050"/>
                </a:solidFill>
                <a:latin typeface="DM Sans" pitchFamily="2" charset="0"/>
                <a:ea typeface="DM Sans"/>
                <a:cs typeface="DM Sans"/>
              </a:rPr>
              <a:t>Electrolyser</a:t>
            </a:r>
            <a:r>
              <a:rPr lang="en-US" sz="4000" b="1" dirty="0">
                <a:solidFill>
                  <a:srgbClr val="00B050"/>
                </a:solidFill>
                <a:latin typeface="DM Sans" pitchFamily="2" charset="0"/>
                <a:ea typeface="DM Sans"/>
                <a:cs typeface="DM Sans"/>
              </a:rPr>
              <a:t> PTLs </a:t>
            </a:r>
            <a:endParaRPr lang="en-GB" sz="4000" b="1" dirty="0">
              <a:solidFill>
                <a:srgbClr val="00B050"/>
              </a:solidFill>
              <a:latin typeface="DM Sans" pitchFamily="2" charset="0"/>
            </a:endParaRPr>
          </a:p>
        </p:txBody>
      </p:sp>
      <p:sp>
        <p:nvSpPr>
          <p:cNvPr id="10" name="TextBox 10"/>
          <p:cNvSpPr txBox="1"/>
          <p:nvPr/>
        </p:nvSpPr>
        <p:spPr>
          <a:xfrm>
            <a:off x="611048" y="7795055"/>
            <a:ext cx="13885297" cy="504690"/>
          </a:xfrm>
          <a:prstGeom prst="rect">
            <a:avLst/>
          </a:prstGeom>
        </p:spPr>
        <p:txBody>
          <a:bodyPr wrap="square" lIns="0" tIns="0" rIns="0" bIns="0" rtlCol="0" anchor="t">
            <a:spAutoFit/>
          </a:bodyPr>
          <a:lstStyle/>
          <a:p>
            <a:pPr>
              <a:lnSpc>
                <a:spcPts val="3888"/>
              </a:lnSpc>
            </a:pPr>
            <a:r>
              <a:rPr lang="en-US" sz="3600" b="1" dirty="0">
                <a:solidFill>
                  <a:srgbClr val="74777B"/>
                </a:solidFill>
                <a:latin typeface="DM Sans" pitchFamily="2" charset="0"/>
                <a:ea typeface="DM Sans Bold"/>
                <a:cs typeface="DM Sans Bold"/>
                <a:sym typeface="DM Sans Bold"/>
              </a:rPr>
              <a:t>Contact Information:</a:t>
            </a:r>
            <a:r>
              <a:rPr lang="en-US" sz="3600" b="1" dirty="0">
                <a:solidFill>
                  <a:srgbClr val="74777B"/>
                </a:solidFill>
                <a:latin typeface="DM Sans" pitchFamily="2" charset="0"/>
                <a:ea typeface="DM Sans Bold"/>
                <a:cs typeface="DM Sans Bold"/>
                <a:sym typeface="DM Sans"/>
              </a:rPr>
              <a:t> </a:t>
            </a:r>
            <a:r>
              <a:rPr lang="en-US" sz="3600" dirty="0">
                <a:solidFill>
                  <a:srgbClr val="74777B"/>
                </a:solidFill>
                <a:latin typeface="DM Sans" pitchFamily="2" charset="0"/>
                <a:ea typeface="+mn-lt"/>
                <a:cs typeface="+mn-lt"/>
                <a:sym typeface="DM Sans"/>
                <a:hlinkClick r:id="rId5"/>
              </a:rPr>
              <a:t>Nazanin.Rashidi@bekaert.com</a:t>
            </a:r>
            <a:r>
              <a:rPr lang="en-US" sz="3600" dirty="0">
                <a:solidFill>
                  <a:srgbClr val="74777B"/>
                </a:solidFill>
                <a:latin typeface="DM Sans" pitchFamily="2" charset="0"/>
                <a:ea typeface="+mn-lt"/>
                <a:cs typeface="+mn-lt"/>
                <a:sym typeface="DM Sans"/>
              </a:rPr>
              <a:t> </a:t>
            </a:r>
            <a:endParaRPr lang="en-US" sz="3600" dirty="0">
              <a:solidFill>
                <a:srgbClr val="74777B"/>
              </a:solidFill>
              <a:latin typeface="DM Sans" pitchFamily="2" charset="0"/>
              <a:ea typeface="Calibri"/>
              <a:cs typeface="Calibri"/>
            </a:endParaRPr>
          </a:p>
        </p:txBody>
      </p:sp>
      <p:pic>
        <p:nvPicPr>
          <p:cNvPr id="12" name="Picture 11">
            <a:extLst>
              <a:ext uri="{FF2B5EF4-FFF2-40B4-BE49-F238E27FC236}">
                <a16:creationId xmlns:a16="http://schemas.microsoft.com/office/drawing/2014/main" id="{2221EA40-3DBB-3268-BBE0-F2C5D4A80B6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67128" y="728019"/>
            <a:ext cx="2854800" cy="667095"/>
          </a:xfrm>
          <a:prstGeom prst="rect">
            <a:avLst/>
          </a:prstGeom>
        </p:spPr>
      </p:pic>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C389E3940F0AA4ABC6DFFC7E89E6D74" ma:contentTypeVersion="13" ma:contentTypeDescription="Create a new document." ma:contentTypeScope="" ma:versionID="d33c12c795ed6847b5a9084f1f8c61dc">
  <xsd:schema xmlns:xsd="http://www.w3.org/2001/XMLSchema" xmlns:xs="http://www.w3.org/2001/XMLSchema" xmlns:p="http://schemas.microsoft.com/office/2006/metadata/properties" xmlns:ns2="5074857e-91a3-4a22-afa3-4efb5da61e59" xmlns:ns3="ba68a130-83c7-4452-b6fc-0f2860fec177" targetNamespace="http://schemas.microsoft.com/office/2006/metadata/properties" ma:root="true" ma:fieldsID="50d1587984ff219836d99f3a6b389c86" ns2:_="" ns3:_="">
    <xsd:import namespace="5074857e-91a3-4a22-afa3-4efb5da61e59"/>
    <xsd:import namespace="ba68a130-83c7-4452-b6fc-0f2860fec177"/>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CR"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074857e-91a3-4a22-afa3-4efb5da61e5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6e24e200-518f-4e5f-a8b5-96763afa415e" ma:termSetId="09814cd3-568e-fe90-9814-8d621ff8fb84" ma:anchorId="fba54fb3-c3e1-fe81-a776-ca4b69148c4d" ma:open="true" ma:isKeyword="false">
      <xsd:complexType>
        <xsd:sequence>
          <xsd:element ref="pc:Terms" minOccurs="0" maxOccurs="1"/>
        </xsd:sequence>
      </xsd:complexType>
    </xsd:element>
    <xsd:element name="MediaServiceLocation" ma:index="19" nillable="true" ma:displayName="Location" ma:indexed="true" ma:internalName="MediaServiceLocation" ma:readOnly="true">
      <xsd:simpleType>
        <xsd:restriction base="dms:Text"/>
      </xsd:simpleType>
    </xsd:element>
    <xsd:element name="MediaServiceBillingMetadata" ma:index="2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a68a130-83c7-4452-b6fc-0f2860fec177"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b3cf0046-0647-49a3-9af6-f2154c354667}" ma:internalName="TaxCatchAll" ma:showField="CatchAllData" ma:web="ba68a130-83c7-4452-b6fc-0f2860fec17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ba68a130-83c7-4452-b6fc-0f2860fec177" xsi:nil="true"/>
    <lcf76f155ced4ddcb4097134ff3c332f xmlns="5074857e-91a3-4a22-afa3-4efb5da61e59">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3F9B175-5986-4786-9BDD-2A4B93489CF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074857e-91a3-4a22-afa3-4efb5da61e59"/>
    <ds:schemaRef ds:uri="ba68a130-83c7-4452-b6fc-0f2860fec17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AC81ACA-D029-481D-91E0-2D51E31D29B4}">
  <ds:schemaRefs>
    <ds:schemaRef ds:uri="http://purl.org/dc/terms/"/>
    <ds:schemaRef ds:uri="http://purl.org/dc/dcmitype/"/>
    <ds:schemaRef ds:uri="http://schemas.microsoft.com/office/infopath/2007/PartnerControls"/>
    <ds:schemaRef ds:uri="http://schemas.microsoft.com/office/2006/documentManagement/types"/>
    <ds:schemaRef ds:uri="http://schemas.microsoft.com/office/2006/metadata/properties"/>
    <ds:schemaRef ds:uri="5074857e-91a3-4a22-afa3-4efb5da61e59"/>
    <ds:schemaRef ds:uri="http://schemas.openxmlformats.org/package/2006/metadata/core-properties"/>
    <ds:schemaRef ds:uri="ba68a130-83c7-4452-b6fc-0f2860fec177"/>
    <ds:schemaRef ds:uri="http://www.w3.org/XML/1998/namespace"/>
    <ds:schemaRef ds:uri="http://purl.org/dc/elements/1.1/"/>
  </ds:schemaRefs>
</ds:datastoreItem>
</file>

<file path=customXml/itemProps3.xml><?xml version="1.0" encoding="utf-8"?>
<ds:datastoreItem xmlns:ds="http://schemas.openxmlformats.org/officeDocument/2006/customXml" ds:itemID="{E5A01A73-CD47-4121-A4F5-28B8B622D8DF}">
  <ds:schemaRefs>
    <ds:schemaRef ds:uri="http://schemas.microsoft.com/sharepoint/v3/contenttype/forms"/>
  </ds:schemaRefs>
</ds:datastoreItem>
</file>

<file path=docMetadata/LabelInfo.xml><?xml version="1.0" encoding="utf-8"?>
<clbl:labelList xmlns:clbl="http://schemas.microsoft.com/office/2020/mipLabelMetadata">
  <clbl:label id="{91136ced-0f10-41c6-ad9e-c2614b9ab5ad}" enabled="1" method="Standard" siteId="{d9e53fd4-13d7-4ca7-a602-14173f4df0c8}" removed="0"/>
</clbl:labelList>
</file>

<file path=docProps/app.xml><?xml version="1.0" encoding="utf-8"?>
<Properties xmlns="http://schemas.openxmlformats.org/officeDocument/2006/extended-properties" xmlns:vt="http://schemas.openxmlformats.org/officeDocument/2006/docPropsVTypes">
  <TotalTime>22</TotalTime>
  <Words>655</Words>
  <Application>Microsoft Office PowerPoint</Application>
  <PresentationFormat>Custom</PresentationFormat>
  <Paragraphs>58</Paragraphs>
  <Slides>6</Slides>
  <Notes>0</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6</vt:i4>
      </vt:variant>
    </vt:vector>
  </HeadingPairs>
  <TitlesOfParts>
    <vt:vector size="13" baseType="lpstr">
      <vt:lpstr>Arial</vt:lpstr>
      <vt:lpstr>Calibri</vt:lpstr>
      <vt:lpstr>Wingdings</vt:lpstr>
      <vt:lpstr>DM Sans</vt:lpstr>
      <vt:lpstr>Aptos</vt:lpstr>
      <vt:lpstr>Office Theme</vt:lpstr>
      <vt:lpstr>think-cell Slide</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CLEANHYPRO template for democase publication.pptx</dc:title>
  <cp:lastModifiedBy>Nazanin Rashidi</cp:lastModifiedBy>
  <cp:revision>6</cp:revision>
  <dcterms:created xsi:type="dcterms:W3CDTF">2006-08-16T00:00:00Z</dcterms:created>
  <dcterms:modified xsi:type="dcterms:W3CDTF">2026-08-28T10:30:29Z</dcterms:modified>
  <dc:identifier>DAHHeuq0QqM</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lassificationContentMarkingFooterLocations">
    <vt:lpwstr>Office Theme:8</vt:lpwstr>
  </property>
  <property fmtid="{D5CDD505-2E9C-101B-9397-08002B2CF9AE}" pid="3" name="ClassificationContentMarkingFooterText">
    <vt:lpwstr>Classification: Bekaert Restricted Information</vt:lpwstr>
  </property>
  <property fmtid="{D5CDD505-2E9C-101B-9397-08002B2CF9AE}" pid="4" name="ContentTypeId">
    <vt:lpwstr>0x010100EC389E3940F0AA4ABC6DFFC7E89E6D74</vt:lpwstr>
  </property>
  <property fmtid="{D5CDD505-2E9C-101B-9397-08002B2CF9AE}" pid="5" name="MediaServiceImageTags">
    <vt:lpwstr/>
  </property>
  <property fmtid="{D5CDD505-2E9C-101B-9397-08002B2CF9AE}" pid="6" name="TitusGUID">
    <vt:lpwstr>ddd47aa0-0f52-49fe-913f-690d2b9e9322</vt:lpwstr>
  </property>
  <property fmtid="{D5CDD505-2E9C-101B-9397-08002B2CF9AE}" pid="7" name="BekaertClassification">
    <vt:lpwstr>Help</vt:lpwstr>
  </property>
  <property fmtid="{D5CDD505-2E9C-101B-9397-08002B2CF9AE}" pid="8" name="Question1">
    <vt:lpwstr>Yes</vt:lpwstr>
  </property>
</Properties>
</file>